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813" r:id="rId2"/>
    <p:sldId id="917" r:id="rId3"/>
    <p:sldId id="918" r:id="rId4"/>
    <p:sldId id="919" r:id="rId5"/>
    <p:sldId id="920" r:id="rId6"/>
    <p:sldId id="951" r:id="rId7"/>
    <p:sldId id="957" r:id="rId8"/>
    <p:sldId id="958" r:id="rId9"/>
    <p:sldId id="953" r:id="rId10"/>
    <p:sldId id="954" r:id="rId11"/>
    <p:sldId id="925" r:id="rId12"/>
    <p:sldId id="955" r:id="rId13"/>
    <p:sldId id="959" r:id="rId14"/>
    <p:sldId id="961" r:id="rId15"/>
    <p:sldId id="960" r:id="rId16"/>
    <p:sldId id="962" r:id="rId17"/>
    <p:sldId id="963" r:id="rId18"/>
    <p:sldId id="964" r:id="rId19"/>
    <p:sldId id="988" r:id="rId20"/>
    <p:sldId id="817" r:id="rId21"/>
    <p:sldId id="818" r:id="rId22"/>
    <p:sldId id="969" r:id="rId23"/>
    <p:sldId id="986" r:id="rId24"/>
    <p:sldId id="970" r:id="rId25"/>
    <p:sldId id="972" r:id="rId26"/>
    <p:sldId id="973" r:id="rId27"/>
    <p:sldId id="649" r:id="rId28"/>
    <p:sldId id="650" r:id="rId29"/>
    <p:sldId id="974" r:id="rId30"/>
    <p:sldId id="654" r:id="rId31"/>
    <p:sldId id="975" r:id="rId32"/>
    <p:sldId id="658" r:id="rId33"/>
    <p:sldId id="663" r:id="rId34"/>
    <p:sldId id="664" r:id="rId35"/>
    <p:sldId id="665" r:id="rId36"/>
    <p:sldId id="666" r:id="rId37"/>
    <p:sldId id="976" r:id="rId38"/>
    <p:sldId id="977" r:id="rId39"/>
    <p:sldId id="979" r:id="rId40"/>
    <p:sldId id="980" r:id="rId41"/>
    <p:sldId id="981" r:id="rId42"/>
    <p:sldId id="982" r:id="rId43"/>
    <p:sldId id="983" r:id="rId44"/>
    <p:sldId id="987" r:id="rId45"/>
    <p:sldId id="904" r:id="rId46"/>
    <p:sldId id="984" r:id="rId47"/>
    <p:sldId id="985" r:id="rId48"/>
    <p:sldId id="909" r:id="rId49"/>
    <p:sldId id="671" r:id="rId50"/>
    <p:sldId id="978" r:id="rId51"/>
  </p:sldIdLst>
  <p:sldSz cx="9144000" cy="6858000" type="screen4x3"/>
  <p:notesSz cx="6797675" cy="9928225"/>
  <p:custDataLst>
    <p:tags r:id="rId54"/>
  </p:custDataLst>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521415D9-36F7-43E2-AB2F-B90AF26B5E84}">
      <p14:sectionLst xmlns:p14="http://schemas.microsoft.com/office/powerpoint/2010/main">
        <p14:section name="默认节" id="{68F7EBBA-4EB0-4EE3-A910-975E007A0400}">
          <p14:sldIdLst>
            <p14:sldId id="813"/>
            <p14:sldId id="917"/>
            <p14:sldId id="918"/>
            <p14:sldId id="919"/>
            <p14:sldId id="920"/>
            <p14:sldId id="951"/>
            <p14:sldId id="957"/>
            <p14:sldId id="958"/>
            <p14:sldId id="953"/>
            <p14:sldId id="954"/>
            <p14:sldId id="925"/>
            <p14:sldId id="955"/>
            <p14:sldId id="959"/>
            <p14:sldId id="961"/>
            <p14:sldId id="960"/>
            <p14:sldId id="962"/>
            <p14:sldId id="963"/>
            <p14:sldId id="964"/>
            <p14:sldId id="988"/>
            <p14:sldId id="817"/>
            <p14:sldId id="818"/>
            <p14:sldId id="969"/>
            <p14:sldId id="986"/>
            <p14:sldId id="970"/>
            <p14:sldId id="972"/>
            <p14:sldId id="973"/>
            <p14:sldId id="649"/>
            <p14:sldId id="650"/>
            <p14:sldId id="974"/>
            <p14:sldId id="654"/>
            <p14:sldId id="975"/>
            <p14:sldId id="658"/>
            <p14:sldId id="663"/>
            <p14:sldId id="664"/>
            <p14:sldId id="665"/>
            <p14:sldId id="666"/>
            <p14:sldId id="976"/>
            <p14:sldId id="977"/>
            <p14:sldId id="979"/>
            <p14:sldId id="980"/>
            <p14:sldId id="981"/>
            <p14:sldId id="982"/>
            <p14:sldId id="983"/>
            <p14:sldId id="987"/>
            <p14:sldId id="904"/>
            <p14:sldId id="984"/>
            <p14:sldId id="985"/>
            <p14:sldId id="909"/>
            <p14:sldId id="671"/>
            <p14:sldId id="97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wei Wei" initials="ZW" lastIdx="25"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B5B9BB"/>
    <a:srgbClr val="A5B4CB"/>
    <a:srgbClr val="95BBDB"/>
    <a:srgbClr val="99CCFF"/>
    <a:srgbClr val="941100"/>
    <a:srgbClr val="FF99CC"/>
    <a:srgbClr val="FF6600"/>
    <a:srgbClr val="E2E3F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9" autoAdjust="0"/>
    <p:restoredTop sz="76864" autoAdjust="0"/>
  </p:normalViewPr>
  <p:slideViewPr>
    <p:cSldViewPr showGuides="1">
      <p:cViewPr varScale="1">
        <p:scale>
          <a:sx n="90" d="100"/>
          <a:sy n="90" d="100"/>
        </p:scale>
        <p:origin x="1824" y="4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fld id="{FBCCD8B8-93F4-4C70-A383-43DCA0CB6DC4}" type="datetimeFigureOut">
              <a:rPr lang="zh-CN" altLang="en-US"/>
              <a:t>2024/9/29</a:t>
            </a:fld>
            <a:endParaRPr lang="zh-CN" alt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lstStyle>
            <a:lvl1pPr algn="r" eaLnBrk="1" hangingPunct="1">
              <a:defRPr sz="1200" b="0">
                <a:latin typeface="Arial" panose="020B0604020202020204" pitchFamily="34" charset="0"/>
              </a:defRPr>
            </a:lvl1pPr>
          </a:lstStyle>
          <a:p>
            <a:pPr>
              <a:defRPr/>
            </a:pPr>
            <a:fld id="{DEFD9F2D-5939-4EC6-AE7A-6788CECCF7DF}"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fld id="{D94B953B-845D-4DE8-A66D-661AF37D9AFC}" type="datetimeFigureOut">
              <a:rPr lang="zh-CN" altLang="en-US"/>
              <a:t>2024/9/29</a:t>
            </a:fld>
            <a:endParaRPr lang="zh-CN"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lstStyle>
            <a:lvl1pPr algn="r" eaLnBrk="1" hangingPunct="1">
              <a:defRPr sz="1200" b="0">
                <a:latin typeface="Arial" panose="020B0604020202020204" pitchFamily="34" charset="0"/>
              </a:defRPr>
            </a:lvl1pPr>
          </a:lstStyle>
          <a:p>
            <a:pPr>
              <a:defRPr/>
            </a:pPr>
            <a:fld id="{25DE6574-9F1F-4C27-A420-92E929B1085F}" type="slidenum">
              <a:rPr lang="zh-CN" altLang="en-US"/>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这页和上一页分别介绍了两个概念，下一页讲两个概念的关系</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29</a:t>
            </a:fld>
            <a:endParaRPr lang="zh-CN" altLang="en-US"/>
          </a:p>
        </p:txBody>
      </p:sp>
    </p:spTree>
    <p:extLst>
      <p:ext uri="{BB962C8B-B14F-4D97-AF65-F5344CB8AC3E}">
        <p14:creationId xmlns:p14="http://schemas.microsoft.com/office/powerpoint/2010/main" val="67472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algn="l"/>
                <a:r>
                  <a:rPr kumimoji="1" lang="zh-CN" altLang="en-US" dirty="0">
                    <a:solidFill>
                      <a:srgbClr val="FF0000"/>
                    </a:solidFill>
                    <a:sym typeface="+mn-ea"/>
                  </a:rPr>
                  <a:t>每个向量空间 </a:t>
                </a:r>
                <a14:m>
                  <m:oMath xmlns:m="http://schemas.openxmlformats.org/officeDocument/2006/math">
                    <m:r>
                      <a:rPr kumimoji="1" lang="en-US" altLang="zh-CN" i="1">
                        <a:solidFill>
                          <a:srgbClr val="FF0000"/>
                        </a:solidFill>
                        <a:latin typeface="Cambria Math" panose="02040503050406030204" pitchFamily="18" charset="0"/>
                      </a:rPr>
                      <m:t>𝑉</m:t>
                    </m:r>
                  </m:oMath>
                </a14:m>
                <a:r>
                  <a:rPr kumimoji="1" lang="zh-CN" altLang="en-US" dirty="0">
                    <a:solidFill>
                      <a:srgbClr val="FF0000"/>
                    </a:solidFill>
                    <a:sym typeface="+mn-ea"/>
                  </a:rPr>
                  <a:t> 都有一组基</a:t>
                </a:r>
                <a:r>
                  <a:rPr kumimoji="1" lang="en-US" altLang="zh-CN" dirty="0">
                    <a:solidFill>
                      <a:srgbClr val="FF0000"/>
                    </a:solidFill>
                    <a:sym typeface="+mn-ea"/>
                  </a:rPr>
                  <a:t> </a:t>
                </a:r>
                <a14:m>
                  <m:oMath xmlns:m="http://schemas.openxmlformats.org/officeDocument/2006/math">
                    <m:r>
                      <a:rPr kumimoji="1" lang="en-US" altLang="zh-CN" i="1" dirty="0">
                        <a:solidFill>
                          <a:srgbClr val="FF0000"/>
                        </a:solidFill>
                        <a:latin typeface="Cambria Math" panose="02040503050406030204" pitchFamily="18" charset="0"/>
                        <a:ea typeface="Cambria Math" panose="02040503050406030204" pitchFamily="18" charset="0"/>
                      </a:rPr>
                      <m:t>ℬ</m:t>
                    </m:r>
                  </m:oMath>
                </a14:m>
                <a:r>
                  <a:rPr kumimoji="1" lang="zh-CN" altLang="en-US" dirty="0">
                    <a:sym typeface="+mn-ea"/>
                  </a:rPr>
                  <a:t>。上述例子展示了一个向量空间</a:t>
                </a:r>
                <a:r>
                  <a:rPr kumimoji="1" lang="en-US" altLang="zh-CN" dirty="0">
                    <a:sym typeface="+mn-ea"/>
                  </a:rPr>
                  <a:t> </a:t>
                </a:r>
                <a14:m>
                  <m:oMath xmlns:m="http://schemas.openxmlformats.org/officeDocument/2006/math">
                    <m:r>
                      <a:rPr kumimoji="1" lang="en-US" altLang="zh-CN" i="1">
                        <a:latin typeface="Cambria Math" panose="02040503050406030204" pitchFamily="18" charset="0"/>
                      </a:rPr>
                      <m:t>𝑉</m:t>
                    </m:r>
                  </m:oMath>
                </a14:m>
                <a:r>
                  <a:rPr kumimoji="1" lang="zh-CN" altLang="en-US" dirty="0">
                    <a:sym typeface="+mn-ea"/>
                  </a:rPr>
                  <a:t> 可以有多组不同的基，也即基不是唯一的。但是这些基都有相同个数的元素</a:t>
                </a:r>
                <a:endParaRPr lang="zh-CN" altLang="en-US" dirty="0"/>
              </a:p>
              <a:p>
                <a:pPr algn="l"/>
                <a:endParaRPr lang="zh-CN" altLang="en-US" dirty="0"/>
              </a:p>
            </p:txBody>
          </p:sp>
        </mc:Choice>
        <mc:Fallback xmlns="">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t="-7" b="7"/>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a:t>32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枢轴，有主元的列</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34</a:t>
            </a:fld>
            <a:endParaRPr lang="zh-CN" altLang="en-US"/>
          </a:p>
        </p:txBody>
      </p:sp>
    </p:spTree>
    <p:extLst>
      <p:ext uri="{BB962C8B-B14F-4D97-AF65-F5344CB8AC3E}">
        <p14:creationId xmlns:p14="http://schemas.microsoft.com/office/powerpoint/2010/main" val="303913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36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不要蓝色字</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41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不要蓝色字</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42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49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50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有了这个定理，可以少做一些判断。</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15</a:t>
            </a:fld>
            <a:endParaRPr lang="zh-CN" altLang="en-US"/>
          </a:p>
        </p:txBody>
      </p:sp>
    </p:spTree>
    <p:extLst>
      <p:ext uri="{BB962C8B-B14F-4D97-AF65-F5344CB8AC3E}">
        <p14:creationId xmlns:p14="http://schemas.microsoft.com/office/powerpoint/2010/main" val="351224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哪些列不重要</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16</a:t>
            </a:fld>
            <a:endParaRPr lang="zh-CN" altLang="en-US"/>
          </a:p>
        </p:txBody>
      </p:sp>
    </p:spTree>
    <p:extLst>
      <p:ext uri="{BB962C8B-B14F-4D97-AF65-F5344CB8AC3E}">
        <p14:creationId xmlns:p14="http://schemas.microsoft.com/office/powerpoint/2010/main" val="2590599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19</a:t>
            </a:fld>
            <a:endParaRPr lang="zh-CN" altLang="en-US"/>
          </a:p>
        </p:txBody>
      </p:sp>
    </p:spTree>
    <p:extLst>
      <p:ext uri="{BB962C8B-B14F-4D97-AF65-F5344CB8AC3E}">
        <p14:creationId xmlns:p14="http://schemas.microsoft.com/office/powerpoint/2010/main" val="73501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前后两个</a:t>
            </a:r>
            <a:r>
              <a:rPr lang="en-US" altLang="zh-CN" dirty="0"/>
              <a:t>p</a:t>
            </a:r>
            <a:r>
              <a:rPr lang="zh-CN" altLang="en-US" dirty="0"/>
              <a:t>无关</a:t>
            </a:r>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t>24</a:t>
            </a:fld>
            <a:endParaRPr lang="zh-CN" altLang="en-US"/>
          </a:p>
        </p:txBody>
      </p:sp>
    </p:spTree>
    <p:extLst>
      <p:ext uri="{BB962C8B-B14F-4D97-AF65-F5344CB8AC3E}">
        <p14:creationId xmlns:p14="http://schemas.microsoft.com/office/powerpoint/2010/main" val="3219692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25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t>27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zh-CN" altLang="en-US" dirty="0">
                <a:sym typeface="+mn-ea"/>
              </a:rPr>
              <a:t>向量空间相当于加法群再配上一个域的数乘。直观上，向量空间的生成集保留了这个向量空间的全部信息，可以利用生成集“重构”这个空间。</a:t>
            </a:r>
            <a:endParaRPr kumimoji="1" lang="zh-CN" altLang="en-US" dirty="0"/>
          </a:p>
          <a:p>
            <a:endParaRPr lang="zh-CN" altLang="en-US"/>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t>‹#›</a:t>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pic>
        <p:nvPicPr>
          <p:cNvPr id="1036" name="Picture 12" descr="http://upload.univs.cn/2012/1012/1350027363463.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anose="02010609060101010101"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anose="02010609060101010101"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anose="02010609060101010101"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anose="0201060906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anose="02010609060101010101"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anose="02010609060101010101" pitchFamily="2" charset="-122"/>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405380" y="1052830"/>
            <a:ext cx="5335905" cy="2245360"/>
          </a:xfrm>
        </p:spPr>
        <p:txBody>
          <a:bodyPr/>
          <a:lstStyle/>
          <a:p>
            <a:pPr algn="l"/>
            <a:r>
              <a:rPr kumimoji="1" lang="zh-CN" altLang="en-US" sz="4000" dirty="0">
                <a:latin typeface="楷体" panose="02010609060101010101" pitchFamily="49" charset="-122"/>
                <a:ea typeface="楷体" panose="02010609060101010101" pitchFamily="49" charset="-122"/>
              </a:rPr>
              <a:t>人工智能数学基础</a:t>
            </a:r>
          </a:p>
        </p:txBody>
      </p:sp>
      <p:pic>
        <p:nvPicPr>
          <p:cNvPr id="5" name="图片 4"/>
          <p:cNvPicPr>
            <a:picLocks noChangeAspect="1"/>
          </p:cNvPicPr>
          <p:nvPr/>
        </p:nvPicPr>
        <p:blipFill>
          <a:blip r:embed="rId3"/>
          <a:stretch>
            <a:fillRect/>
          </a:stretch>
        </p:blipFill>
        <p:spPr>
          <a:xfrm>
            <a:off x="7572795" y="5445224"/>
            <a:ext cx="1151649" cy="1144901"/>
          </a:xfrm>
          <a:prstGeom prst="rect">
            <a:avLst/>
          </a:prstGeom>
        </p:spPr>
      </p:pic>
      <p:sp>
        <p:nvSpPr>
          <p:cNvPr id="3" name="文本框 2"/>
          <p:cNvSpPr txBox="1"/>
          <p:nvPr/>
        </p:nvSpPr>
        <p:spPr>
          <a:xfrm>
            <a:off x="3010535" y="2925445"/>
            <a:ext cx="3122295" cy="521970"/>
          </a:xfrm>
          <a:prstGeom prst="rect">
            <a:avLst/>
          </a:prstGeom>
          <a:noFill/>
        </p:spPr>
        <p:txBody>
          <a:bodyPr wrap="square" rtlCol="0">
            <a:spAutoFit/>
          </a:bodyPr>
          <a:lstStyle/>
          <a:p>
            <a:pPr algn="ctr"/>
            <a:r>
              <a:rPr lang="zh-CN" altLang="en-US" sz="2800" dirty="0">
                <a:latin typeface="楷体" panose="02010609060101010101" pitchFamily="49" charset="-122"/>
                <a:ea typeface="楷体" panose="02010609060101010101" pitchFamily="49" charset="-122"/>
              </a:rPr>
              <a:t>线性代数部分</a:t>
            </a:r>
          </a:p>
        </p:txBody>
      </p:sp>
    </p:spTree>
  </p:cSld>
  <p:clrMapOvr>
    <a:masterClrMapping/>
  </p:clrMapOvr>
  <mc:AlternateContent xmlns:mc="http://schemas.openxmlformats.org/markup-compatibility/2006" xmlns:p14="http://schemas.microsoft.com/office/powerpoint/2010/main">
    <mc:Choice Requires="p14">
      <p:transition spd="slow" p14:dur="2000" advTm="3083"/>
    </mc:Choice>
    <mc:Fallback xmlns="">
      <p:transition spd="slow" advTm="30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解集与列空间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40768"/>
                <a:ext cx="8363272" cy="5328592"/>
              </a:xfrm>
            </p:spPr>
            <p:txBody>
              <a:bodyPr/>
              <a:lstStyle/>
              <a:p>
                <a:pPr>
                  <a:buFont typeface="Arial" panose="020B0604020202020204" pitchFamily="34" charset="0"/>
                  <a:buChar char="•"/>
                </a:pPr>
                <a:r>
                  <a:rPr kumimoji="1" lang="zh-CN" altLang="en-US" sz="2400" b="1" dirty="0">
                    <a:latin typeface="楷体" panose="02010609060101010101" pitchFamily="49" charset="-122"/>
                    <a:ea typeface="楷体" panose="02010609060101010101" pitchFamily="49" charset="-122"/>
                  </a:rPr>
                  <a:t>解集</a:t>
                </a:r>
                <a:r>
                  <a:rPr kumimoji="1" lang="zh-CN" altLang="en-US" sz="2400" dirty="0">
                    <a:latin typeface="楷体" panose="02010609060101010101" pitchFamily="49" charset="-122"/>
                    <a:ea typeface="楷体" panose="02010609060101010101" pitchFamily="49" charset="-122"/>
                  </a:rPr>
                  <a:t>：对于给定的</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𝑏</m:t>
                    </m:r>
                  </m:oMath>
                </a14:m>
                <a:r>
                  <a:rPr kumimoji="1" lang="zh-CN" altLang="en-US" sz="2400" dirty="0">
                    <a:latin typeface="楷体" panose="02010609060101010101" pitchFamily="49" charset="-122"/>
                    <a:ea typeface="楷体" panose="02010609060101010101" pitchFamily="49" charset="-122"/>
                  </a:rPr>
                  <a:t>，所有满足</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𝐴𝑥</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𝑏</m:t>
                    </m:r>
                  </m:oMath>
                </a14:m>
                <a:r>
                  <a:rPr kumimoji="1" lang="zh-CN" altLang="en-US" sz="2400" dirty="0">
                    <a:latin typeface="楷体" panose="02010609060101010101" pitchFamily="49" charset="-122"/>
                    <a:ea typeface="楷体" panose="02010609060101010101" pitchFamily="49" charset="-122"/>
                  </a:rPr>
                  <a:t>的</a:t>
                </a:r>
                <a14:m>
                  <m:oMath xmlns:m="http://schemas.openxmlformats.org/officeDocument/2006/math">
                    <m:r>
                      <a:rPr kumimoji="1" lang="en-US" altLang="zh-CN" sz="2400" b="0" i="1" dirty="0" smtClean="0">
                        <a:latin typeface="Cambria Math" panose="02040503050406030204" pitchFamily="18" charset="0"/>
                        <a:ea typeface="楷体" panose="02010609060101010101" pitchFamily="49" charset="-122"/>
                      </a:rPr>
                      <m:t>𝑥</m:t>
                    </m:r>
                  </m:oMath>
                </a14:m>
                <a:r>
                  <a:rPr kumimoji="1" lang="zh-CN" altLang="en-US" sz="2400" dirty="0">
                    <a:latin typeface="楷体" panose="02010609060101010101" pitchFamily="49" charset="-122"/>
                    <a:ea typeface="楷体" panose="02010609060101010101" pitchFamily="49" charset="-122"/>
                  </a:rPr>
                  <a:t>构成的集合。</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若</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𝑏</m:t>
                    </m:r>
                    <m:r>
                      <a:rPr kumimoji="1" lang="en-US" altLang="zh-CN" sz="2400" b="0" i="1" smtClean="0">
                        <a:latin typeface="Cambria Math" panose="02040503050406030204" pitchFamily="18" charset="0"/>
                        <a:ea typeface="楷体" panose="02010609060101010101" pitchFamily="49" charset="-122"/>
                      </a:rPr>
                      <m:t>=0</m:t>
                    </m:r>
                  </m:oMath>
                </a14:m>
                <a:r>
                  <a:rPr kumimoji="1" lang="zh-CN" altLang="en-US" sz="2400" dirty="0">
                    <a:latin typeface="楷体" panose="02010609060101010101" pitchFamily="49" charset="-122"/>
                    <a:ea typeface="楷体" panose="02010609060101010101" pitchFamily="49" charset="-122"/>
                  </a:rPr>
                  <a:t>，则解集为一个张成空间，若</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𝑏</m:t>
                    </m:r>
                    <m:r>
                      <a:rPr kumimoji="1" lang="en-US" altLang="zh-CN" sz="2400" b="0" i="1" smtClean="0">
                        <a:latin typeface="Cambria Math" panose="02040503050406030204" pitchFamily="18" charset="0"/>
                        <a:ea typeface="楷体" panose="02010609060101010101" pitchFamily="49" charset="-122"/>
                      </a:rPr>
                      <m:t>≠0</m:t>
                    </m:r>
                  </m:oMath>
                </a14:m>
                <a:r>
                  <a:rPr kumimoji="1" lang="zh-CN" altLang="en-US" sz="2400" dirty="0">
                    <a:latin typeface="楷体" panose="02010609060101010101" pitchFamily="49" charset="-122"/>
                    <a:ea typeface="楷体" panose="02010609060101010101" pitchFamily="49" charset="-122"/>
                  </a:rPr>
                  <a:t>且有解，则解集为张成空间的平移。</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解集是</a:t>
                </a:r>
                <a14:m>
                  <m:oMath xmlns:m="http://schemas.openxmlformats.org/officeDocument/2006/math">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𝑅</m:t>
                        </m:r>
                      </m:e>
                      <m:sup>
                        <m:r>
                          <a:rPr kumimoji="1" lang="en-US" altLang="zh-CN" sz="2400" b="0" i="1" smtClean="0">
                            <a:latin typeface="Cambria Math" panose="02040503050406030204" pitchFamily="18" charset="0"/>
                            <a:ea typeface="楷体" panose="02010609060101010101" pitchFamily="49" charset="-122"/>
                          </a:rPr>
                          <m:t>𝑛</m:t>
                        </m:r>
                      </m:sup>
                    </m:sSup>
                  </m:oMath>
                </a14:m>
                <a:r>
                  <a:rPr kumimoji="1" lang="zh-CN" altLang="en-US" sz="2400" dirty="0">
                    <a:latin typeface="楷体" panose="02010609060101010101" pitchFamily="49" charset="-122"/>
                    <a:ea typeface="楷体" panose="02010609060101010101" pitchFamily="49" charset="-122"/>
                  </a:rPr>
                  <a:t>的子集。</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由求解方程组得到的，通常通过行化简找到参数向量形式来得到</a:t>
                </a:r>
                <a:r>
                  <a:rPr kumimoji="1" lang="zh-CN" altLang="en-US" sz="2000" dirty="0">
                    <a:latin typeface="楷体" panose="02010609060101010101" pitchFamily="49" charset="-122"/>
                    <a:ea typeface="楷体" panose="02010609060101010101" pitchFamily="49" charset="-122"/>
                  </a:rPr>
                  <a:t>。</a:t>
                </a:r>
                <a:endParaRPr kumimoji="1" lang="en-US" altLang="zh-CN" sz="2000" dirty="0">
                  <a:latin typeface="楷体" panose="02010609060101010101" pitchFamily="49" charset="-122"/>
                  <a:ea typeface="楷体" panose="02010609060101010101" pitchFamily="49" charset="-122"/>
                </a:endParaRPr>
              </a:p>
              <a:p>
                <a:pPr marL="457200" lvl="1" indent="0">
                  <a:buNone/>
                </a:pPr>
                <a:endParaRPr kumimoji="1" lang="en-US" altLang="zh-CN" sz="2000" dirty="0">
                  <a:latin typeface="楷体" panose="02010609060101010101" pitchFamily="49" charset="-122"/>
                  <a:ea typeface="楷体" panose="02010609060101010101" pitchFamily="49" charset="-122"/>
                </a:endParaRPr>
              </a:p>
              <a:p>
                <a:pPr>
                  <a:buFont typeface="Arial" panose="020B0604020202020204" pitchFamily="34" charset="0"/>
                  <a:buChar char="•"/>
                </a:pPr>
                <a:r>
                  <a:rPr kumimoji="1" lang="zh-CN" altLang="en-US" sz="2400" b="1" dirty="0">
                    <a:latin typeface="楷体" panose="02010609060101010101" pitchFamily="49" charset="-122"/>
                    <a:ea typeface="楷体" panose="02010609060101010101" pitchFamily="49" charset="-122"/>
                  </a:rPr>
                  <a:t>列向量的张成空间</a:t>
                </a:r>
                <a:r>
                  <a:rPr kumimoji="1" lang="zh-CN" altLang="en-US" sz="2400" dirty="0">
                    <a:latin typeface="楷体" panose="02010609060101010101" pitchFamily="49" charset="-122"/>
                    <a:ea typeface="楷体" panose="02010609060101010101" pitchFamily="49" charset="-122"/>
                  </a:rPr>
                  <a:t>：所有满足</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𝐴𝑥</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𝑏</m:t>
                    </m:r>
                  </m:oMath>
                </a14:m>
                <a:r>
                  <a:rPr kumimoji="1" lang="zh-CN" altLang="en-US" sz="2400" dirty="0">
                    <a:latin typeface="楷体" panose="02010609060101010101" pitchFamily="49" charset="-122"/>
                    <a:ea typeface="楷体" panose="02010609060101010101" pitchFamily="49" charset="-122"/>
                  </a:rPr>
                  <a:t>有解的</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𝑏</m:t>
                    </m:r>
                  </m:oMath>
                </a14:m>
                <a:r>
                  <a:rPr kumimoji="1" lang="zh-CN" altLang="en-US" sz="2400" dirty="0">
                    <a:latin typeface="楷体" panose="02010609060101010101" pitchFamily="49" charset="-122"/>
                    <a:ea typeface="楷体" panose="02010609060101010101" pitchFamily="49" charset="-122"/>
                  </a:rPr>
                  <a:t>的集合。</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列向量的张成空间总是存在。</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列向量的张成空间是</a:t>
                </a:r>
                <a14:m>
                  <m:oMath xmlns:m="http://schemas.openxmlformats.org/officeDocument/2006/math">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𝑅</m:t>
                        </m:r>
                      </m:e>
                      <m:sup>
                        <m:r>
                          <a:rPr kumimoji="1" lang="en-US" altLang="zh-CN" sz="2400" b="0" i="1" smtClean="0">
                            <a:latin typeface="Cambria Math" panose="02040503050406030204" pitchFamily="18" charset="0"/>
                            <a:ea typeface="楷体" panose="02010609060101010101" pitchFamily="49" charset="-122"/>
                          </a:rPr>
                          <m:t>𝑚</m:t>
                        </m:r>
                      </m:sup>
                    </m:sSup>
                  </m:oMath>
                </a14:m>
                <a:r>
                  <a:rPr kumimoji="1" lang="zh-CN" altLang="en-US" sz="2400" dirty="0">
                    <a:latin typeface="楷体" panose="02010609060101010101" pitchFamily="49" charset="-122"/>
                    <a:ea typeface="楷体" panose="02010609060101010101" pitchFamily="49" charset="-122"/>
                  </a:rPr>
                  <a:t>的子集。</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列向量的张成空间不是由求解方程组得到的，行化简无效</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40768"/>
                <a:ext cx="8363272" cy="5328592"/>
              </a:xfrm>
              <a:blipFill>
                <a:blip r:embed="rId2"/>
                <a:stretch>
                  <a:fillRect l="-437" t="-1259"/>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2.5</a:t>
            </a:r>
            <a:r>
              <a:rPr lang="zh-CN" altLang="en-US" dirty="0"/>
              <a:t> </a:t>
            </a:r>
            <a:r>
              <a:rPr lang="zh-CN" altLang="en-US" dirty="0">
                <a:latin typeface="楷体" panose="02010609060101010101" pitchFamily="49" charset="-122"/>
                <a:ea typeface="楷体" panose="02010609060101010101" pitchFamily="49" charset="-122"/>
              </a:rPr>
              <a:t>线性独立</a:t>
            </a:r>
          </a:p>
        </p:txBody>
      </p:sp>
      <p:pic>
        <p:nvPicPr>
          <p:cNvPr id="4" name="内容占位符 3"/>
          <p:cNvPicPr>
            <a:picLocks noGrp="1" noChangeAspect="1"/>
          </p:cNvPicPr>
          <p:nvPr>
            <p:ph idx="1"/>
          </p:nvPr>
        </p:nvPicPr>
        <p:blipFill>
          <a:blip r:embed="rId2"/>
          <a:stretch>
            <a:fillRect/>
          </a:stretch>
        </p:blipFill>
        <p:spPr>
          <a:xfrm>
            <a:off x="457200" y="2462530"/>
            <a:ext cx="8229600" cy="3083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线性独立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solidFill>
                      <a:srgbClr val="FF0000"/>
                    </a:solidFill>
                    <a:latin typeface="楷体" panose="02010609060101010101" pitchFamily="49" charset="-122"/>
                    <a:ea typeface="楷体" panose="02010609060101010101" pitchFamily="49" charset="-122"/>
                  </a:rPr>
                  <a:t>定义：</a:t>
                </a:r>
                <a:r>
                  <a:rPr kumimoji="1" lang="zh-CN" altLang="en-US" sz="2400" dirty="0">
                    <a:latin typeface="楷体" panose="02010609060101010101" pitchFamily="49" charset="-122"/>
                    <a:ea typeface="楷体" panose="02010609060101010101" pitchFamily="49" charset="-122"/>
                  </a:rPr>
                  <a:t>一组向量</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𝑘</m:t>
                        </m:r>
                      </m:sub>
                    </m:sSub>
                    <m:r>
                      <a:rPr kumimoji="1" lang="en-US" altLang="zh-CN" sz="2400" b="0" i="1" smtClean="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是</a:t>
                </a:r>
                <a:r>
                  <a:rPr kumimoji="1" lang="zh-CN" altLang="en-US" sz="2400" b="1" dirty="0">
                    <a:latin typeface="楷体" panose="02010609060101010101" pitchFamily="49" charset="-122"/>
                    <a:ea typeface="楷体" panose="02010609060101010101" pitchFamily="49" charset="-122"/>
                  </a:rPr>
                  <a:t>线性独立</a:t>
                </a:r>
                <a:r>
                  <a:rPr kumimoji="1" lang="zh-CN" altLang="en-US" sz="2400" dirty="0">
                    <a:latin typeface="楷体" panose="02010609060101010101" pitchFamily="49" charset="-122"/>
                    <a:ea typeface="楷体" panose="02010609060101010101" pitchFamily="49" charset="-122"/>
                  </a:rPr>
                  <a:t>的当且仅当向量方程</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800" dirty="0">
                    <a:latin typeface="楷体" panose="02010609060101010101" pitchFamily="49" charset="-122"/>
                    <a:ea typeface="楷体" panose="02010609060101010101" pitchFamily="49" charset="-122"/>
                  </a:rPr>
                  <a:t>	</a:t>
                </a:r>
                <a:r>
                  <a:rPr kumimoji="1" lang="zh-CN" altLang="en-US" sz="28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1</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2</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𝑘</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𝑘</m:t>
                        </m:r>
                      </m:sub>
                    </m:sSub>
                    <m:r>
                      <a:rPr kumimoji="1" lang="en-US" altLang="zh-CN" sz="2400" b="0" i="1" smtClean="0">
                        <a:latin typeface="Cambria Math" panose="02040503050406030204" pitchFamily="18" charset="0"/>
                        <a:ea typeface="楷体" panose="02010609060101010101" pitchFamily="49" charset="-122"/>
                      </a:rPr>
                      <m:t>=0</m:t>
                    </m:r>
                  </m:oMath>
                </a14:m>
                <a:r>
                  <a:rPr kumimoji="1" lang="en-US" altLang="zh-CN" sz="2400" dirty="0">
                    <a:latin typeface="楷体" panose="02010609060101010101" pitchFamily="49" charset="-122"/>
                    <a:ea typeface="楷体" panose="02010609060101010101" pitchFamily="49" charset="-122"/>
                  </a:rPr>
                  <a:t>.</a:t>
                </a:r>
              </a:p>
              <a:p>
                <a:pPr marL="0" indent="0">
                  <a:buNone/>
                </a:pPr>
                <a:r>
                  <a:rPr kumimoji="1" lang="zh-CN" altLang="en-US" sz="2400" dirty="0">
                    <a:latin typeface="楷体" panose="02010609060101010101" pitchFamily="49" charset="-122"/>
                    <a:ea typeface="楷体" panose="02010609060101010101" pitchFamily="49" charset="-122"/>
                  </a:rPr>
                  <a:t>只有平凡解</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𝑘</m:t>
                        </m:r>
                      </m:sub>
                    </m:sSub>
                    <m:r>
                      <a:rPr kumimoji="1" lang="en-US" altLang="zh-CN" sz="2400" b="0" i="1" smtClean="0">
                        <a:latin typeface="Cambria Math" panose="02040503050406030204" pitchFamily="18" charset="0"/>
                        <a:ea typeface="楷体" panose="02010609060101010101" pitchFamily="49" charset="-122"/>
                      </a:rPr>
                      <m:t>=0.</m:t>
                    </m:r>
                  </m:oMath>
                </a14:m>
                <a:r>
                  <a:rPr kumimoji="1" lang="zh-CN" altLang="en-US" sz="2400" dirty="0">
                    <a:latin typeface="楷体" panose="02010609060101010101" pitchFamily="49" charset="-122"/>
                    <a:ea typeface="楷体" panose="02010609060101010101" pitchFamily="49" charset="-122"/>
                  </a:rPr>
                  <a:t>否则称</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𝑘</m:t>
                        </m:r>
                      </m:sub>
                    </m:sSub>
                    <m:r>
                      <a:rPr kumimoji="1" lang="en-US" altLang="zh-CN" sz="2400" b="0" i="1" smtClean="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是</a:t>
                </a:r>
                <a:r>
                  <a:rPr kumimoji="1" lang="zh-CN" altLang="en-US" sz="2400" b="1" dirty="0">
                    <a:latin typeface="楷体" panose="02010609060101010101" pitchFamily="49" charset="-122"/>
                    <a:ea typeface="楷体" panose="02010609060101010101" pitchFamily="49" charset="-122"/>
                  </a:rPr>
                  <a:t>线性相关</a:t>
                </a:r>
                <a:r>
                  <a:rPr kumimoji="1" lang="zh-CN" altLang="en-US" sz="2400" dirty="0">
                    <a:latin typeface="楷体" panose="02010609060101010101" pitchFamily="49" charset="-122"/>
                    <a:ea typeface="楷体" panose="02010609060101010101" pitchFamily="49" charset="-122"/>
                  </a:rPr>
                  <a:t>的。</a:t>
                </a:r>
                <a:endParaRPr kumimoji="1" lang="en-US" altLang="zh-CN" sz="2800" dirty="0">
                  <a:latin typeface="楷体" panose="02010609060101010101" pitchFamily="49" charset="-122"/>
                  <a:ea typeface="楷体" panose="02010609060101010101" pitchFamily="49" charset="-122"/>
                </a:endParaRPr>
              </a:p>
              <a:p>
                <a:pPr marL="0" indent="0">
                  <a:buNone/>
                </a:pPr>
                <a:r>
                  <a:rPr kumimoji="1" lang="en-US" altLang="zh-CN" sz="28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换言之，</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𝑘</m:t>
                        </m:r>
                      </m:sub>
                    </m:sSub>
                    <m:r>
                      <a:rPr kumimoji="1" lang="en-US" altLang="zh-CN" sz="2400" b="0" i="1" smtClean="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是</a:t>
                </a:r>
                <a:r>
                  <a:rPr kumimoji="1" lang="zh-CN" altLang="en-US" sz="2400" b="1" dirty="0">
                    <a:latin typeface="楷体" panose="02010609060101010101" pitchFamily="49" charset="-122"/>
                    <a:ea typeface="楷体" panose="02010609060101010101" pitchFamily="49" charset="-122"/>
                  </a:rPr>
                  <a:t>线性相关</a:t>
                </a:r>
                <a:r>
                  <a:rPr kumimoji="1" lang="zh-CN" altLang="en-US" sz="2400" dirty="0">
                    <a:latin typeface="楷体" panose="02010609060101010101" pitchFamily="49" charset="-122"/>
                    <a:ea typeface="楷体" panose="02010609060101010101" pitchFamily="49" charset="-122"/>
                  </a:rPr>
                  <a:t>的当且仅当存在一组不全为</a:t>
                </a:r>
                <a:r>
                  <a:rPr kumimoji="1" lang="en-US" altLang="zh-CN" sz="2400" dirty="0">
                    <a:latin typeface="楷体" panose="02010609060101010101" pitchFamily="49" charset="-122"/>
                    <a:ea typeface="楷体" panose="02010609060101010101" pitchFamily="49" charset="-122"/>
                  </a:rPr>
                  <a:t>0</a:t>
                </a:r>
                <a:r>
                  <a:rPr kumimoji="1" lang="zh-CN" altLang="en-US" sz="2400" dirty="0">
                    <a:latin typeface="楷体" panose="02010609060101010101" pitchFamily="49" charset="-122"/>
                    <a:ea typeface="楷体" panose="02010609060101010101" pitchFamily="49" charset="-122"/>
                  </a:rPr>
                  <a:t>的</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𝑘</m:t>
                        </m:r>
                      </m:sub>
                    </m:sSub>
                  </m:oMath>
                </a14:m>
                <a:r>
                  <a:rPr kumimoji="1" lang="zh-CN" altLang="en-US" sz="2400" dirty="0">
                    <a:latin typeface="楷体" panose="02010609060101010101" pitchFamily="49" charset="-122"/>
                    <a:ea typeface="楷体" panose="02010609060101010101" pitchFamily="49" charset="-122"/>
                  </a:rPr>
                  <a:t>，使得</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0" dirty="0">
                    <a:ea typeface="楷体" panose="02010609060101010101" pitchFamily="49" charset="-122"/>
                  </a:rPr>
                  <a:t>                   </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1</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2</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𝑥</m:t>
                        </m:r>
                      </m:e>
                      <m:sub>
                        <m:r>
                          <a:rPr kumimoji="1" lang="en-US" altLang="zh-CN" sz="2400" b="0" i="1" smtClean="0">
                            <a:latin typeface="Cambria Math" panose="02040503050406030204" pitchFamily="18" charset="0"/>
                            <a:ea typeface="楷体" panose="02010609060101010101" pitchFamily="49" charset="-122"/>
                          </a:rPr>
                          <m:t>𝑘</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𝑘</m:t>
                        </m:r>
                      </m:sub>
                    </m:sSub>
                    <m:r>
                      <a:rPr kumimoji="1" lang="en-US" altLang="zh-CN" sz="2400" b="0" i="1" smtClean="0">
                        <a:latin typeface="Cambria Math" panose="02040503050406030204" pitchFamily="18" charset="0"/>
                        <a:ea typeface="楷体" panose="02010609060101010101" pitchFamily="49" charset="-122"/>
                      </a:rPr>
                      <m:t>=0</m:t>
                    </m:r>
                  </m:oMath>
                </a14:m>
                <a:r>
                  <a:rPr kumimoji="1" lang="en-US" altLang="zh-CN" sz="2400" dirty="0">
                    <a:latin typeface="楷体" panose="02010609060101010101" pitchFamily="49" charset="-122"/>
                    <a:ea typeface="楷体" panose="02010609060101010101" pitchFamily="49" charset="-122"/>
                  </a:rPr>
                  <a:t>.</a:t>
                </a:r>
              </a:p>
              <a:p>
                <a:pPr marL="0" indent="0">
                  <a:buNone/>
                </a:pPr>
                <a:r>
                  <a:rPr kumimoji="1" lang="zh-CN" altLang="en-US" sz="2400" dirty="0">
                    <a:latin typeface="楷体" panose="02010609060101010101" pitchFamily="49" charset="-122"/>
                    <a:ea typeface="楷体" panose="02010609060101010101" pitchFamily="49" charset="-122"/>
                  </a:rPr>
                  <a:t>这叫做</a:t>
                </a:r>
                <a:r>
                  <a:rPr kumimoji="1" lang="zh-CN" altLang="en-US" sz="2400" b="1" dirty="0">
                    <a:latin typeface="楷体" panose="02010609060101010101" pitchFamily="49" charset="-122"/>
                    <a:ea typeface="楷体" panose="02010609060101010101" pitchFamily="49" charset="-122"/>
                  </a:rPr>
                  <a:t>线性依赖关系</a:t>
                </a:r>
                <a:r>
                  <a:rPr kumimoji="1" lang="zh-CN" altLang="en-US" sz="2400" dirty="0">
                    <a:latin typeface="楷体" panose="02010609060101010101" pitchFamily="49" charset="-122"/>
                    <a:ea typeface="楷体" panose="02010609060101010101" pitchFamily="49" charset="-122"/>
                  </a:rPr>
                  <a:t>或</a:t>
                </a:r>
                <a:r>
                  <a:rPr kumimoji="1" lang="zh-CN" altLang="en-US" sz="2400" b="1" dirty="0">
                    <a:latin typeface="楷体" panose="02010609060101010101" pitchFamily="49" charset="-122"/>
                    <a:ea typeface="楷体" panose="02010609060101010101" pitchFamily="49" charset="-122"/>
                  </a:rPr>
                  <a:t>线性依赖方程</a:t>
                </a:r>
                <a:r>
                  <a:rPr kumimoji="1" lang="zh-CN" altLang="en-US" sz="2400" dirty="0">
                    <a:latin typeface="楷体" panose="02010609060101010101" pitchFamily="49" charset="-122"/>
                    <a:ea typeface="楷体" panose="02010609060101010101" pitchFamily="49" charset="-122"/>
                  </a:rPr>
                  <a:t>。</a:t>
                </a:r>
                <a:r>
                  <a:rPr kumimoji="1" lang="en-US" altLang="zh-CN" sz="2800" dirty="0">
                    <a:latin typeface="楷体" panose="02010609060101010101" pitchFamily="49" charset="-122"/>
                    <a:ea typeface="楷体" panose="02010609060101010101" pitchFamily="49" charset="-122"/>
                  </a:rPr>
                  <a:t>	</a:t>
                </a:r>
              </a:p>
              <a:p>
                <a:pPr marL="0" indent="0">
                  <a:buNone/>
                </a:pPr>
                <a:endParaRPr kumimoji="1" lang="en-US" altLang="zh-CN" sz="2800" dirty="0">
                  <a:latin typeface="楷体" panose="02010609060101010101" pitchFamily="49" charset="-122"/>
                  <a:ea typeface="楷体" panose="02010609060101010101" pitchFamily="49" charset="-122"/>
                </a:endParaRPr>
              </a:p>
              <a:p>
                <a:pPr marL="0" indent="0">
                  <a:buNone/>
                </a:pPr>
                <a:endParaRPr kumimoji="1" lang="zh-CN" altLang="en-US" sz="28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线性独立</a:t>
            </a:r>
          </a:p>
        </p:txBody>
      </p:sp>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zh-CN" altLang="en-US" sz="2400" dirty="0">
                <a:latin typeface="楷体" panose="02010609060101010101" pitchFamily="49" charset="-122"/>
                <a:ea typeface="楷体" panose="02010609060101010101" pitchFamily="49" charset="-122"/>
              </a:rPr>
              <a:t>：下面这个向量组是线性独立的吗？</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3059832" y="1891869"/>
            <a:ext cx="2520281" cy="11338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线性独立</a:t>
            </a:r>
          </a:p>
        </p:txBody>
      </p:sp>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zh-CN" altLang="en-US" sz="2400" dirty="0">
                <a:latin typeface="楷体" panose="02010609060101010101" pitchFamily="49" charset="-122"/>
                <a:ea typeface="楷体" panose="02010609060101010101" pitchFamily="49" charset="-122"/>
              </a:rPr>
              <a:t>：下面这个向量组是线性独立的吗？</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解：只需求如下的齐次向量方程是否有非平凡解。</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构造矩阵并进行行化简：</a:t>
            </a:r>
            <a:endParaRPr kumimoji="1" lang="en-US" altLang="zh-CN" sz="24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3059832" y="1891869"/>
            <a:ext cx="2520281" cy="1133819"/>
          </a:xfrm>
          <a:prstGeom prst="rect">
            <a:avLst/>
          </a:prstGeom>
        </p:spPr>
      </p:pic>
      <p:pic>
        <p:nvPicPr>
          <p:cNvPr id="7" name="图片 6"/>
          <p:cNvPicPr>
            <a:picLocks noChangeAspect="1"/>
          </p:cNvPicPr>
          <p:nvPr/>
        </p:nvPicPr>
        <p:blipFill>
          <a:blip r:embed="rId3"/>
          <a:stretch>
            <a:fillRect/>
          </a:stretch>
        </p:blipFill>
        <p:spPr>
          <a:xfrm>
            <a:off x="2652869" y="3645024"/>
            <a:ext cx="3610392" cy="1071215"/>
          </a:xfrm>
          <a:prstGeom prst="rect">
            <a:avLst/>
          </a:prstGeom>
        </p:spPr>
      </p:pic>
      <p:pic>
        <p:nvPicPr>
          <p:cNvPr id="8" name="图片 7"/>
          <p:cNvPicPr>
            <a:picLocks noChangeAspect="1"/>
          </p:cNvPicPr>
          <p:nvPr/>
        </p:nvPicPr>
        <p:blipFill>
          <a:blip r:embed="rId4"/>
          <a:stretch>
            <a:fillRect/>
          </a:stretch>
        </p:blipFill>
        <p:spPr>
          <a:xfrm>
            <a:off x="2735796" y="5516915"/>
            <a:ext cx="3672408" cy="9747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线性独立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定理</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一组向量</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d>
                      <m:dPr>
                        <m:begChr m:val="{"/>
                        <m:endChr m:val="}"/>
                        <m:ctrlPr>
                          <a:rPr kumimoji="1" lang="en-US" altLang="zh-CN" sz="2400" b="0" i="1" smtClean="0">
                            <a:latin typeface="Cambria Math" panose="02040503050406030204" pitchFamily="18" charset="0"/>
                            <a:ea typeface="楷体" panose="02010609060101010101" pitchFamily="49" charset="-122"/>
                          </a:rPr>
                        </m:ctrlPr>
                      </m:dPr>
                      <m:e>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𝑘</m:t>
                            </m:r>
                          </m:sub>
                        </m:sSub>
                      </m:e>
                    </m:d>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是线性相关的当且仅当其中一个向量可以由其他向量的线性组合表示。换句话说，这个向量在其他向量的张成空间中。</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任何这样的向量都可以被移除而不影响整个向量组的张成空间。</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定理</a:t>
                </a:r>
                <a:r>
                  <a:rPr kumimoji="1" lang="en-GB" altLang="zh-CN" sz="2400" b="1" dirty="0">
                    <a:latin typeface="楷体" panose="02010609060101010101" pitchFamily="49" charset="-122"/>
                    <a:ea typeface="楷体" panose="02010609060101010101" pitchFamily="49" charset="-122"/>
                  </a:rPr>
                  <a:t>(</a:t>
                </a:r>
                <a:r>
                  <a:rPr kumimoji="1" lang="en-GB" altLang="zh-CN" sz="2400" b="1" dirty="0">
                    <a:latin typeface="Times New Roman" panose="02020603050405020304" pitchFamily="18" charset="0"/>
                    <a:ea typeface="楷体" panose="02010609060101010101" pitchFamily="49" charset="-122"/>
                    <a:cs typeface="Times New Roman" panose="02020603050405020304" pitchFamily="18" charset="0"/>
                  </a:rPr>
                  <a:t>Increasing Span Criterion</a:t>
                </a:r>
                <a:r>
                  <a:rPr kumimoji="1" lang="en-GB" altLang="zh-CN" sz="2400" b="1" dirty="0">
                    <a:latin typeface="楷体" panose="02010609060101010101" pitchFamily="49" charset="-122"/>
                    <a:ea typeface="楷体" panose="02010609060101010101" pitchFamily="49" charset="-122"/>
                  </a:rPr>
                  <a:t>)</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一组向量</a:t>
                </a:r>
                <a14:m>
                  <m:oMath xmlns:m="http://schemas.openxmlformats.org/officeDocument/2006/math">
                    <m:d>
                      <m:dPr>
                        <m:begChr m:val="{"/>
                        <m:endChr m:val="}"/>
                        <m:ctrlPr>
                          <a:rPr kumimoji="1" lang="en-US" altLang="zh-CN" sz="2400" b="0" i="1" smtClean="0">
                            <a:latin typeface="Cambria Math" panose="02040503050406030204" pitchFamily="18" charset="0"/>
                            <a:ea typeface="楷体" panose="02010609060101010101" pitchFamily="49" charset="-122"/>
                          </a:rPr>
                        </m:ctrlPr>
                      </m:dPr>
                      <m:e>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𝑘</m:t>
                            </m:r>
                          </m:sub>
                        </m:sSub>
                      </m:e>
                    </m:d>
                  </m:oMath>
                </a14:m>
                <a:r>
                  <a:rPr kumimoji="1" lang="zh-CN" altLang="en-US" sz="2400" dirty="0">
                    <a:latin typeface="楷体" panose="02010609060101010101" pitchFamily="49" charset="-122"/>
                    <a:ea typeface="楷体" panose="02010609060101010101" pitchFamily="49" charset="-122"/>
                  </a:rPr>
                  <a:t>是线性无关的当且仅当对于任意</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𝑗</m:t>
                    </m:r>
                  </m:oMath>
                </a14:m>
                <a:r>
                  <a:rPr kumimoji="1" lang="zh-CN" altLang="en-US" sz="2400" dirty="0">
                    <a:latin typeface="楷体" panose="02010609060101010101" pitchFamily="49" charset="-122"/>
                    <a:ea typeface="楷体" panose="02010609060101010101" pitchFamily="49" charset="-122"/>
                  </a:rPr>
                  <a:t>，向量</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𝑗</m:t>
                        </m:r>
                      </m:sub>
                    </m:sSub>
                  </m:oMath>
                </a14:m>
                <a:r>
                  <a:rPr kumimoji="1" lang="zh-CN" altLang="en-US" sz="2400" dirty="0">
                    <a:latin typeface="楷体" panose="02010609060101010101" pitchFamily="49" charset="-122"/>
                    <a:ea typeface="楷体" panose="02010609060101010101" pitchFamily="49" charset="-122"/>
                  </a:rPr>
                  <a:t>都不在</a:t>
                </a:r>
                <a:r>
                  <a:rPr kumimoji="1" lang="en-US" altLang="zh-CN" sz="2400" dirty="0">
                    <a:latin typeface="楷体" panose="02010609060101010101" pitchFamily="49" charset="-122"/>
                    <a:ea typeface="楷体" panose="02010609060101010101" pitchFamily="49" charset="-122"/>
                  </a:rPr>
                  <a:t>Span</a:t>
                </a:r>
                <a14:m>
                  <m:oMath xmlns:m="http://schemas.openxmlformats.org/officeDocument/2006/math">
                    <m:d>
                      <m:dPr>
                        <m:begChr m:val="{"/>
                        <m:endChr m:val="}"/>
                        <m:ctrlPr>
                          <a:rPr kumimoji="1" lang="en-US" altLang="zh-CN" sz="2400" i="1">
                            <a:latin typeface="Cambria Math" panose="02040503050406030204" pitchFamily="18" charset="0"/>
                            <a:ea typeface="楷体" panose="02010609060101010101" pitchFamily="49" charset="-122"/>
                          </a:rPr>
                        </m:ctrlPr>
                      </m:dPr>
                      <m:e>
                        <m:sSub>
                          <m:sSubPr>
                            <m:ctrlPr>
                              <a:rPr kumimoji="1" lang="en-US" altLang="zh-CN" sz="2400" i="1">
                                <a:latin typeface="Cambria Math" panose="02040503050406030204" pitchFamily="18" charset="0"/>
                                <a:ea typeface="楷体" panose="02010609060101010101" pitchFamily="49" charset="-122"/>
                              </a:rPr>
                            </m:ctrlPr>
                          </m:sSubPr>
                          <m:e>
                            <m:r>
                              <a:rPr kumimoji="1" lang="en-US" altLang="zh-CN" sz="2400" i="1">
                                <a:latin typeface="Cambria Math" panose="02040503050406030204" pitchFamily="18" charset="0"/>
                                <a:ea typeface="楷体" panose="02010609060101010101" pitchFamily="49" charset="-122"/>
                              </a:rPr>
                              <m:t>𝑣</m:t>
                            </m:r>
                          </m:e>
                          <m:sub>
                            <m:r>
                              <a:rPr kumimoji="1" lang="en-US" altLang="zh-CN" sz="2400" i="1">
                                <a:latin typeface="Cambria Math" panose="02040503050406030204" pitchFamily="18" charset="0"/>
                                <a:ea typeface="楷体" panose="02010609060101010101" pitchFamily="49" charset="-122"/>
                              </a:rPr>
                              <m:t>1</m:t>
                            </m:r>
                          </m:sub>
                        </m:sSub>
                        <m:r>
                          <a:rPr kumimoji="1" lang="en-US" altLang="zh-CN" sz="2400" i="1">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 </m:t>
                        </m:r>
                        <m:sSub>
                          <m:sSubPr>
                            <m:ctrlPr>
                              <a:rPr kumimoji="1" lang="en-US" altLang="zh-CN" sz="2400" i="1">
                                <a:latin typeface="Cambria Math" panose="02040503050406030204" pitchFamily="18" charset="0"/>
                                <a:ea typeface="楷体" panose="02010609060101010101" pitchFamily="49" charset="-122"/>
                              </a:rPr>
                            </m:ctrlPr>
                          </m:sSubPr>
                          <m:e>
                            <m:r>
                              <a:rPr kumimoji="1" lang="en-US" altLang="zh-CN" sz="2400" i="1">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𝑗</m:t>
                            </m:r>
                            <m:r>
                              <a:rPr kumimoji="1" lang="en-US" altLang="zh-CN" sz="2400" b="0" i="1" smtClean="0">
                                <a:latin typeface="Cambria Math" panose="02040503050406030204" pitchFamily="18" charset="0"/>
                                <a:ea typeface="楷体" panose="02010609060101010101" pitchFamily="49" charset="-122"/>
                              </a:rPr>
                              <m:t>−1</m:t>
                            </m:r>
                          </m:sub>
                        </m:sSub>
                      </m:e>
                    </m:d>
                  </m:oMath>
                </a14:m>
                <a:r>
                  <a:rPr kumimoji="1" lang="zh-CN" altLang="en-US" sz="2400" dirty="0">
                    <a:latin typeface="楷体" panose="02010609060101010101" pitchFamily="49" charset="-122"/>
                    <a:ea typeface="楷体" panose="02010609060101010101" pitchFamily="49" charset="-122"/>
                  </a:rPr>
                  <a:t>中</a:t>
                </a:r>
                <a:r>
                  <a:rPr kumimoji="1" lang="en-US" altLang="zh-CN" sz="2400" dirty="0">
                    <a:latin typeface="楷体" panose="02010609060101010101" pitchFamily="49" charset="-122"/>
                    <a:ea typeface="楷体" panose="02010609060101010101" pitchFamily="49" charset="-122"/>
                  </a:rPr>
                  <a:t>.</a:t>
                </a:r>
                <a:endParaRPr kumimoji="1" lang="zh-CN" altLang="en-US" sz="2400" dirty="0">
                  <a:latin typeface="楷体" panose="02010609060101010101" pitchFamily="49" charset="-122"/>
                  <a:ea typeface="楷体" panose="02010609060101010101" pitchFamily="49" charset="-122"/>
                </a:endParaRPr>
              </a:p>
              <a:p>
                <a:pPr marL="0" indent="0">
                  <a:buNone/>
                </a:pPr>
                <a:endParaRPr kumimoji="1" lang="zh-CN" altLang="en-US" sz="2800" b="1"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有主元的列线性独立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定理</a:t>
                </a:r>
                <a:r>
                  <a:rPr kumimoji="1" lang="en-US" altLang="zh-CN" sz="2400" b="1" dirty="0">
                    <a:latin typeface="楷体" panose="02010609060101010101" pitchFamily="49" charset="-122"/>
                    <a:ea typeface="楷体" panose="02010609060101010101" pitchFamily="49" charset="-122"/>
                  </a:rPr>
                  <a:t>.</a:t>
                </a:r>
                <a14:m>
                  <m:oMath xmlns:m="http://schemas.openxmlformats.org/officeDocument/2006/math">
                    <m:sSub>
                      <m:sSubPr>
                        <m:ctrlPr>
                          <a:rPr kumimoji="1" lang="en-US" altLang="zh-CN" sz="240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m:t>
                    </m:r>
                    <m:sSub>
                      <m:sSubPr>
                        <m:ctrlPr>
                          <a:rPr kumimoji="1" lang="en-US" altLang="zh-CN" sz="240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𝑘</m:t>
                        </m:r>
                      </m:sub>
                    </m:sSub>
                  </m:oMath>
                </a14:m>
                <a:r>
                  <a:rPr kumimoji="1" lang="zh-CN" altLang="en-US" sz="2400" dirty="0">
                    <a:latin typeface="楷体" panose="02010609060101010101" pitchFamily="49" charset="-122"/>
                    <a:ea typeface="楷体" panose="02010609060101010101" pitchFamily="49" charset="-122"/>
                  </a:rPr>
                  <a:t>是一组向量，考虑如下矩阵：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我们可以删除矩阵</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oMath>
                </a14:m>
                <a:r>
                  <a:rPr kumimoji="1" lang="zh-CN" altLang="en-US" sz="2400" dirty="0">
                    <a:latin typeface="楷体" panose="02010609060101010101" pitchFamily="49" charset="-122"/>
                    <a:ea typeface="楷体" panose="02010609060101010101" pitchFamily="49" charset="-122"/>
                  </a:rPr>
                  <a:t>中没有主元的列（即自由变量对应的列），而不会改变</a:t>
                </a:r>
                <a:r>
                  <a:rPr kumimoji="1" lang="en-US" altLang="zh-CN" sz="2400" dirty="0">
                    <a:latin typeface="楷体" panose="02010609060101010101" pitchFamily="49" charset="-122"/>
                    <a:ea typeface="楷体" panose="02010609060101010101" pitchFamily="49" charset="-122"/>
                  </a:rPr>
                  <a:t>Span</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𝑘</m:t>
                        </m:r>
                      </m:sub>
                    </m:sSub>
                    <m:r>
                      <a:rPr kumimoji="1" lang="en-US" altLang="zh-CN" sz="2400" b="0" i="1" smtClean="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有主元的列是线性独立的，我们不能在不改变张成空间的情况下删除这些列。</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11" t="-125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2771800" y="1916832"/>
            <a:ext cx="2736304" cy="10726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有主元的列线性独立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sz="2400" b="1" dirty="0">
                    <a:latin typeface="楷体" panose="02010609060101010101" pitchFamily="49" charset="-122"/>
                    <a:ea typeface="楷体" panose="02010609060101010101" pitchFamily="49" charset="-122"/>
                  </a:rPr>
                  <a:t>思路</a:t>
                </a:r>
                <a:r>
                  <a:rPr lang="en-US" altLang="zh-CN" sz="2400" b="1"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如果矩阵</a:t>
                </a:r>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𝐴</m:t>
                    </m:r>
                  </m:oMath>
                </a14:m>
                <a:r>
                  <a:rPr lang="zh-CN" altLang="en-US" sz="2400" dirty="0">
                    <a:latin typeface="楷体" panose="02010609060101010101" pitchFamily="49" charset="-122"/>
                    <a:ea typeface="楷体" panose="02010609060101010101" pitchFamily="49" charset="-122"/>
                  </a:rPr>
                  <a:t>是行最简矩阵，如：</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显然，没有主元的列可以由其他有主元的列线性组合得到。</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并且有主元的列是线性独立的。</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zh-CN" altLang="en-US"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3275856" y="1844824"/>
            <a:ext cx="2232247" cy="1100103"/>
          </a:xfrm>
          <a:prstGeom prst="rect">
            <a:avLst/>
          </a:prstGeom>
        </p:spPr>
      </p:pic>
      <p:pic>
        <p:nvPicPr>
          <p:cNvPr id="6" name="图片 5"/>
          <p:cNvPicPr>
            <a:picLocks noChangeAspect="1"/>
          </p:cNvPicPr>
          <p:nvPr/>
        </p:nvPicPr>
        <p:blipFill>
          <a:blip r:embed="rId4"/>
          <a:stretch>
            <a:fillRect/>
          </a:stretch>
        </p:blipFill>
        <p:spPr>
          <a:xfrm>
            <a:off x="2997119" y="3717032"/>
            <a:ext cx="3149761" cy="975158"/>
          </a:xfrm>
          <a:prstGeom prst="rect">
            <a:avLst/>
          </a:prstGeom>
        </p:spPr>
      </p:pic>
      <p:pic>
        <p:nvPicPr>
          <p:cNvPr id="7" name="图片 6"/>
          <p:cNvPicPr>
            <a:picLocks noChangeAspect="1"/>
          </p:cNvPicPr>
          <p:nvPr/>
        </p:nvPicPr>
        <p:blipFill>
          <a:blip r:embed="rId5"/>
          <a:stretch>
            <a:fillRect/>
          </a:stretch>
        </p:blipFill>
        <p:spPr>
          <a:xfrm>
            <a:off x="2051720" y="5434487"/>
            <a:ext cx="6062941" cy="8907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有主元的列线性独立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不是行最简矩阵，我们进行行化简：</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上面两个矩阵对应的向量方程的解集相同</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339752" y="2132856"/>
            <a:ext cx="4887816" cy="1008112"/>
          </a:xfrm>
          <a:prstGeom prst="rect">
            <a:avLst/>
          </a:prstGeom>
        </p:spPr>
      </p:pic>
      <p:pic>
        <p:nvPicPr>
          <p:cNvPr id="5" name="图片 4"/>
          <p:cNvPicPr>
            <a:picLocks noChangeAspect="1"/>
          </p:cNvPicPr>
          <p:nvPr/>
        </p:nvPicPr>
        <p:blipFill>
          <a:blip r:embed="rId4"/>
          <a:stretch>
            <a:fillRect/>
          </a:stretch>
        </p:blipFill>
        <p:spPr>
          <a:xfrm>
            <a:off x="2123728" y="4365104"/>
            <a:ext cx="4452645" cy="16905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2.6</a:t>
            </a:r>
            <a:r>
              <a:rPr lang="zh-CN" altLang="en-US" dirty="0"/>
              <a:t> </a:t>
            </a:r>
            <a:r>
              <a:rPr lang="zh-CN" altLang="en-US" dirty="0">
                <a:latin typeface="楷体" panose="02010609060101010101" pitchFamily="49" charset="-122"/>
                <a:ea typeface="楷体" panose="02010609060101010101" pitchFamily="49" charset="-122"/>
              </a:rPr>
              <a:t>子空间：向量空间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EDD9890-C124-A824-CE5B-0516E1B2EFB3}"/>
                  </a:ext>
                </a:extLst>
              </p:cNvPr>
              <p:cNvSpPr>
                <a:spLocks noGrp="1"/>
              </p:cNvSpPr>
              <p:nvPr>
                <p:ph idx="1"/>
              </p:nvPr>
            </p:nvSpPr>
            <p:spPr/>
            <p:txBody>
              <a:bodyPr/>
              <a:lstStyle/>
              <a:p>
                <a:pPr marL="0" indent="0">
                  <a:buNone/>
                </a:pPr>
                <a:r>
                  <a:rPr kumimoji="1" lang="zh-CN" altLang="en-US" sz="2400" dirty="0">
                    <a:latin typeface="KaiTi" panose="02010609060101010101" pitchFamily="49" charset="-122"/>
                    <a:ea typeface="KaiTi" panose="02010609060101010101" pitchFamily="49" charset="-122"/>
                  </a:rPr>
                  <a:t>向量空间</a:t>
                </a:r>
                <a14:m>
                  <m:oMath xmlns:m="http://schemas.openxmlformats.org/officeDocument/2006/math">
                    <m:r>
                      <a:rPr kumimoji="1" lang="en-US" altLang="zh-CN" sz="2400" b="0" i="0"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𝑉</m:t>
                    </m:r>
                    <m:r>
                      <a:rPr kumimoji="1" lang="en-US" altLang="zh-CN" sz="2400" b="0" i="1" smtClean="0">
                        <a:latin typeface="Cambria Math" panose="02040503050406030204" pitchFamily="18" charset="0"/>
                        <a:ea typeface="KaiTi" panose="02010609060101010101" pitchFamily="49" charset="-122"/>
                      </a:rPr>
                      <m:t>={</m:t>
                    </m:r>
                    <m:r>
                      <a:rPr kumimoji="1" lang="zh-CN" altLang="en-US" sz="2400" i="1" smtClean="0">
                        <a:latin typeface="Cambria Math" panose="02040503050406030204" pitchFamily="18" charset="0"/>
                        <a:ea typeface="KaiTi" panose="02010609060101010101" pitchFamily="49" charset="-122"/>
                      </a:rPr>
                      <m:t>𝒱</m:t>
                    </m:r>
                    <m:r>
                      <a:rPr kumimoji="1" lang="en-US" altLang="zh-CN" sz="2400" b="0" i="1" smtClean="0">
                        <a:latin typeface="Cambria Math" panose="02040503050406030204" pitchFamily="18" charset="0"/>
                        <a:ea typeface="KaiTi" panose="02010609060101010101" pitchFamily="49" charset="-122"/>
                      </a:rPr>
                      <m:t>, +,  ⋅}</m:t>
                    </m:r>
                  </m:oMath>
                </a14:m>
                <a:r>
                  <a:rPr kumimoji="1" lang="zh-CN" altLang="en-US" sz="2400" dirty="0">
                    <a:latin typeface="KaiTi" panose="02010609060101010101" pitchFamily="49" charset="-122"/>
                    <a:ea typeface="KaiTi" panose="02010609060101010101" pitchFamily="49" charset="-122"/>
                  </a:rPr>
                  <a:t>由集合</a:t>
                </a:r>
                <a14:m>
                  <m:oMath xmlns:m="http://schemas.openxmlformats.org/officeDocument/2006/math">
                    <m:r>
                      <a:rPr kumimoji="1" lang="zh-CN" altLang="en-US" sz="2400" b="0" i="0" smtClean="0">
                        <a:latin typeface="Cambria Math" panose="02040503050406030204" pitchFamily="18" charset="0"/>
                        <a:ea typeface="KaiTi" panose="02010609060101010101" pitchFamily="49" charset="-122"/>
                      </a:rPr>
                      <m:t> </m:t>
                    </m:r>
                    <m:r>
                      <a:rPr kumimoji="1" lang="zh-CN" altLang="en-US" sz="2400" i="1">
                        <a:latin typeface="Cambria Math" panose="02040503050406030204" pitchFamily="18" charset="0"/>
                        <a:ea typeface="KaiTi" panose="02010609060101010101" pitchFamily="49" charset="-122"/>
                      </a:rPr>
                      <m:t>𝒱</m:t>
                    </m:r>
                    <m:r>
                      <a:rPr kumimoji="1" lang="zh-CN" altLang="en-US" sz="2400" b="0" i="1"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和两种运算操作构成：</a:t>
                </a:r>
                <a:endParaRPr kumimoji="1" lang="en-US" altLang="zh-CN" sz="2400" dirty="0">
                  <a:latin typeface="KaiTi" panose="02010609060101010101" pitchFamily="49" charset="-122"/>
                  <a:ea typeface="KaiTi"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𝒱</m:t>
                      </m:r>
                      <m:r>
                        <a:rPr kumimoji="1" lang="en-US" altLang="zh-CN" sz="2400" b="0" i="1" smtClean="0">
                          <a:latin typeface="Cambria Math" panose="02040503050406030204" pitchFamily="18" charset="0"/>
                          <a:ea typeface="KaiTi" panose="02010609060101010101" pitchFamily="49" charset="-122"/>
                        </a:rPr>
                        <m:t> × </m:t>
                      </m:r>
                      <m:r>
                        <a:rPr kumimoji="1" lang="zh-CN" altLang="en-US" sz="2400" i="1">
                          <a:latin typeface="Cambria Math" panose="02040503050406030204" pitchFamily="18" charset="0"/>
                          <a:ea typeface="KaiTi" panose="02010609060101010101" pitchFamily="49" charset="-122"/>
                        </a:rPr>
                        <m:t>𝒱</m:t>
                      </m:r>
                      <m:r>
                        <a:rPr kumimoji="1" lang="en-US" altLang="zh-CN" sz="2400" b="0" i="1" smtClean="0">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𝒱</m:t>
                      </m:r>
                    </m:oMath>
                  </m:oMathPara>
                </a14:m>
                <a:endParaRPr kumimoji="1" lang="en-US" altLang="zh-CN" sz="2400" dirty="0">
                  <a:latin typeface="KaiTi" panose="02010609060101010101" pitchFamily="49" charset="-122"/>
                  <a:ea typeface="KaiTi"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𝑅</m:t>
                      </m:r>
                      <m:r>
                        <a:rPr kumimoji="1" lang="en-US" altLang="zh-CN" sz="2400" b="0" i="1" smtClean="0">
                          <a:latin typeface="Cambria Math" panose="02040503050406030204" pitchFamily="18" charset="0"/>
                          <a:ea typeface="KaiTi" panose="02010609060101010101" pitchFamily="49" charset="-122"/>
                        </a:rPr>
                        <m:t> × </m:t>
                      </m:r>
                      <m:r>
                        <a:rPr kumimoji="1" lang="zh-CN" altLang="en-US" sz="2400" i="1">
                          <a:latin typeface="Cambria Math" panose="02040503050406030204" pitchFamily="18" charset="0"/>
                          <a:ea typeface="KaiTi" panose="02010609060101010101" pitchFamily="49" charset="-122"/>
                        </a:rPr>
                        <m:t>𝒱</m:t>
                      </m:r>
                      <m:r>
                        <a:rPr kumimoji="1" lang="en-US" altLang="zh-CN" sz="2400" b="0" i="1" smtClean="0">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𝒱</m:t>
                      </m:r>
                    </m:oMath>
                  </m:oMathPara>
                </a14:m>
                <a:endParaRPr kumimoji="1" lang="zh-CN" altLang="en-US" sz="2400" dirty="0">
                  <a:latin typeface="KaiTi" panose="02010609060101010101" pitchFamily="49" charset="-122"/>
                  <a:ea typeface="KaiTi" panose="02010609060101010101" pitchFamily="49" charset="-122"/>
                </a:endParaRPr>
              </a:p>
              <a:p>
                <a:pPr marL="0" indent="0">
                  <a:buNone/>
                </a:pPr>
                <a:r>
                  <a:rPr kumimoji="1" lang="zh-CN" altLang="en-US" sz="2400" dirty="0">
                    <a:latin typeface="KaiTi" panose="02010609060101010101" pitchFamily="49" charset="-122"/>
                    <a:ea typeface="KaiTi" panose="02010609060101010101" pitchFamily="49" charset="-122"/>
                  </a:rPr>
                  <a:t>其中</a:t>
                </a:r>
                <a:endParaRPr kumimoji="1" lang="en-US" altLang="zh-CN" sz="2400" dirty="0">
                  <a:latin typeface="KaiTi" panose="02010609060101010101" pitchFamily="49" charset="-122"/>
                  <a:ea typeface="KaiTi" panose="02010609060101010101" pitchFamily="49" charset="-122"/>
                </a:endParaRPr>
              </a:p>
              <a:p>
                <a:pPr marL="0" indent="0">
                  <a:buNone/>
                </a:pPr>
                <a:r>
                  <a:rPr kumimoji="1" lang="en-US" altLang="zh-CN" sz="2400" dirty="0">
                    <a:latin typeface="KaiTi" panose="02010609060101010101" pitchFamily="49" charset="-122"/>
                    <a:ea typeface="KaiTi" panose="02010609060101010101" pitchFamily="49" charset="-122"/>
                  </a:rPr>
                  <a:t>1.</a:t>
                </a:r>
                <a14:m>
                  <m:oMath xmlns:m="http://schemas.openxmlformats.org/officeDocument/2006/math">
                    <m:r>
                      <a:rPr kumimoji="1" lang="en-US" altLang="zh-CN" sz="2400" b="0" i="0" smtClean="0">
                        <a:latin typeface="Cambria Math" panose="02040503050406030204" pitchFamily="18" charset="0"/>
                        <a:ea typeface="KaiTi" panose="02010609060101010101" pitchFamily="49" charset="-122"/>
                      </a:rPr>
                      <m:t>(</m:t>
                    </m:r>
                    <m:r>
                      <a:rPr kumimoji="1" lang="zh-CN" altLang="en-US" sz="2400" i="1" smtClean="0">
                        <a:latin typeface="Cambria Math" panose="02040503050406030204" pitchFamily="18" charset="0"/>
                        <a:ea typeface="KaiTi" panose="02010609060101010101" pitchFamily="49" charset="-122"/>
                      </a:rPr>
                      <m:t>𝒱</m:t>
                    </m:r>
                    <m:r>
                      <a:rPr kumimoji="1" lang="en-US" altLang="zh-CN" sz="2400" b="0" i="1"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构成阿贝尔群</a:t>
                </a:r>
              </a:p>
              <a:p>
                <a:pPr marL="0" indent="0">
                  <a:buNone/>
                </a:pP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分配律</a:t>
                </a:r>
                <a:r>
                  <a:rPr kumimoji="1" lang="en-US" altLang="zh-CN" sz="2400" dirty="0">
                    <a:latin typeface="KaiTi" panose="02010609060101010101" pitchFamily="49" charset="-122"/>
                    <a:ea typeface="KaiTi" panose="02010609060101010101" pitchFamily="49" charset="-122"/>
                  </a:rPr>
                  <a:t>:</a:t>
                </a:r>
              </a:p>
              <a:p>
                <a:pPr marL="0" indent="0" algn="ctr">
                  <a:buNone/>
                </a:pPr>
                <a:r>
                  <a:rPr kumimoji="1" lang="en-US" altLang="zh-CN" sz="2400" dirty="0">
                    <a:latin typeface="KaiTi" panose="02010609060101010101" pitchFamily="49" charset="-122"/>
                    <a:ea typeface="KaiTi" panose="02010609060101010101" pitchFamily="49" charset="-122"/>
                  </a:rPr>
                  <a:t>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m:t>
                    </m:r>
                    <m:r>
                      <a:rPr kumimoji="1" lang="en" altLang="zh-CN" sz="2400" i="1" dirty="0" smtClean="0">
                        <a:latin typeface="Cambria Math" panose="02040503050406030204" pitchFamily="18" charset="0"/>
                        <a:ea typeface="KaiTi" panose="02010609060101010101" pitchFamily="49" charset="-122"/>
                      </a:rPr>
                      <m:t> </m:t>
                    </m:r>
                    <m:r>
                      <a:rPr kumimoji="1" lang="en" altLang="zh-CN" sz="2400" i="1" dirty="0" smtClean="0">
                        <a:latin typeface="Cambria Math" panose="02040503050406030204" pitchFamily="18" charset="0"/>
                        <a:ea typeface="KaiTi" panose="02010609060101010101" pitchFamily="49" charset="-122"/>
                      </a:rPr>
                      <m:t>𝜆</m:t>
                    </m:r>
                    <m:r>
                      <a:rPr kumimoji="1" lang="en" altLang="zh-CN" sz="2400" i="1" dirty="0" smtClean="0">
                        <a:latin typeface="Cambria Math" panose="02040503050406030204" pitchFamily="18" charset="0"/>
                        <a:ea typeface="KaiTi" panose="02010609060101010101" pitchFamily="49" charset="-122"/>
                      </a:rPr>
                      <m:t>∈ </m:t>
                    </m:r>
                    <m:r>
                      <a:rPr kumimoji="1" lang="en" altLang="zh-CN" sz="2400" i="1" dirty="0" smtClean="0">
                        <a:latin typeface="Cambria Math" panose="02040503050406030204" pitchFamily="18" charset="0"/>
                        <a:ea typeface="KaiTi" panose="02010609060101010101" pitchFamily="49" charset="-122"/>
                      </a:rPr>
                      <m:t>𝑅</m:t>
                    </m:r>
                    <m:r>
                      <a:rPr kumimoji="1" lang="en" altLang="zh-CN" sz="2400" i="1" dirty="0" smtClean="0">
                        <a:latin typeface="Cambria Math" panose="02040503050406030204" pitchFamily="18" charset="0"/>
                        <a:ea typeface="KaiTi" panose="02010609060101010101" pitchFamily="49" charset="-122"/>
                      </a:rPr>
                      <m:t>, </m:t>
                    </m:r>
                    <m:r>
                      <a:rPr kumimoji="1" lang="en" altLang="zh-CN" sz="2400" b="1" i="1" dirty="0" smtClean="0">
                        <a:latin typeface="Cambria Math" panose="02040503050406030204" pitchFamily="18" charset="0"/>
                        <a:ea typeface="KaiTi" panose="02010609060101010101" pitchFamily="49" charset="-122"/>
                      </a:rPr>
                      <m:t>𝒙</m:t>
                    </m:r>
                    <m:r>
                      <a:rPr kumimoji="1" lang="en" altLang="zh-CN" sz="2400" b="1" i="1" dirty="0" smtClean="0">
                        <a:latin typeface="Cambria Math" panose="02040503050406030204" pitchFamily="18" charset="0"/>
                        <a:ea typeface="KaiTi" panose="02010609060101010101" pitchFamily="49" charset="-122"/>
                      </a:rPr>
                      <m:t>, </m:t>
                    </m:r>
                    <m:r>
                      <a:rPr kumimoji="1" lang="en" altLang="zh-CN" sz="2400" b="1" i="1" dirty="0" smtClean="0">
                        <a:latin typeface="Cambria Math" panose="02040503050406030204" pitchFamily="18" charset="0"/>
                        <a:ea typeface="KaiTi" panose="02010609060101010101" pitchFamily="49" charset="-122"/>
                      </a:rPr>
                      <m:t>𝒚</m:t>
                    </m:r>
                    <m:r>
                      <a:rPr kumimoji="1" lang="en" altLang="zh-CN" sz="2400" i="1" dirty="0" smtClean="0">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𝒱</m:t>
                    </m:r>
                    <m:r>
                      <a:rPr kumimoji="1" lang="en" altLang="zh-CN" sz="2400" i="1" dirty="0" smtClean="0">
                        <a:latin typeface="Cambria Math" panose="02040503050406030204" pitchFamily="18" charset="0"/>
                        <a:ea typeface="KaiTi" panose="02010609060101010101" pitchFamily="49" charset="-122"/>
                      </a:rPr>
                      <m:t>:</m:t>
                    </m:r>
                    <m:r>
                      <a:rPr kumimoji="1" lang="en" altLang="zh-CN" sz="2400" i="1" dirty="0" smtClean="0">
                        <a:latin typeface="Cambria Math" panose="02040503050406030204" pitchFamily="18" charset="0"/>
                        <a:ea typeface="KaiTi" panose="02010609060101010101" pitchFamily="49" charset="-122"/>
                      </a:rPr>
                      <m:t>𝜆</m:t>
                    </m:r>
                    <m:r>
                      <a:rPr kumimoji="1" lang="en" altLang="zh-CN" sz="2400" i="1" dirty="0" smtClean="0">
                        <a:latin typeface="Cambria Math" panose="02040503050406030204" pitchFamily="18" charset="0"/>
                        <a:ea typeface="KaiTi" panose="02010609060101010101" pitchFamily="49" charset="-122"/>
                      </a:rPr>
                      <m:t>⋅ </m:t>
                    </m:r>
                    <m:d>
                      <m:dPr>
                        <m:ctrlPr>
                          <a:rPr kumimoji="1" lang="en" altLang="zh-CN" sz="2400" i="1" dirty="0" smtClean="0">
                            <a:latin typeface="Cambria Math" panose="02040503050406030204" pitchFamily="18" charset="0"/>
                            <a:ea typeface="KaiTi" panose="02010609060101010101" pitchFamily="49" charset="-122"/>
                          </a:rPr>
                        </m:ctrlPr>
                      </m:dPr>
                      <m:e>
                        <m:r>
                          <a:rPr kumimoji="1" lang="en" altLang="zh-CN" sz="2400" b="1" i="1" dirty="0" smtClean="0">
                            <a:latin typeface="Cambria Math" panose="02040503050406030204" pitchFamily="18" charset="0"/>
                            <a:ea typeface="KaiTi" panose="02010609060101010101" pitchFamily="49" charset="-122"/>
                          </a:rPr>
                          <m:t>𝒙</m:t>
                        </m:r>
                        <m:r>
                          <a:rPr kumimoji="1" lang="en" altLang="zh-CN" sz="2400" i="1" dirty="0" smtClean="0">
                            <a:latin typeface="Cambria Math" panose="02040503050406030204" pitchFamily="18" charset="0"/>
                            <a:ea typeface="KaiTi" panose="02010609060101010101" pitchFamily="49" charset="-122"/>
                          </a:rPr>
                          <m:t> +</m:t>
                        </m:r>
                        <m:r>
                          <a:rPr kumimoji="1" lang="en" altLang="zh-CN" sz="2400" b="1" i="1" dirty="0" smtClean="0">
                            <a:latin typeface="Cambria Math" panose="02040503050406030204" pitchFamily="18" charset="0"/>
                            <a:ea typeface="KaiTi" panose="02010609060101010101" pitchFamily="49" charset="-122"/>
                          </a:rPr>
                          <m:t>𝒚</m:t>
                        </m:r>
                      </m:e>
                    </m:d>
                    <m:r>
                      <a:rPr kumimoji="1" lang="en" altLang="zh-CN" sz="2400" i="1" dirty="0" smtClean="0">
                        <a:latin typeface="Cambria Math" panose="02040503050406030204" pitchFamily="18" charset="0"/>
                        <a:ea typeface="KaiTi" panose="02010609060101010101" pitchFamily="49" charset="-122"/>
                      </a:rPr>
                      <m:t>=</m:t>
                    </m:r>
                    <m:r>
                      <a:rPr kumimoji="1" lang="en" altLang="zh-CN" sz="2400" i="1" dirty="0" smtClean="0">
                        <a:latin typeface="Cambria Math" panose="02040503050406030204" pitchFamily="18" charset="0"/>
                        <a:ea typeface="KaiTi" panose="02010609060101010101" pitchFamily="49" charset="-122"/>
                      </a:rPr>
                      <m:t>𝜆</m:t>
                    </m:r>
                    <m:r>
                      <a:rPr kumimoji="1" lang="en" altLang="zh-CN" sz="2400" i="1" dirty="0" smtClean="0">
                        <a:latin typeface="Cambria Math" panose="02040503050406030204" pitchFamily="18" charset="0"/>
                        <a:ea typeface="KaiTi" panose="02010609060101010101" pitchFamily="49" charset="-122"/>
                      </a:rPr>
                      <m:t>⋅ </m:t>
                    </m:r>
                    <m:r>
                      <a:rPr kumimoji="1" lang="en" altLang="zh-CN" sz="2400" b="1" i="1" dirty="0" smtClean="0">
                        <a:latin typeface="Cambria Math" panose="02040503050406030204" pitchFamily="18" charset="0"/>
                        <a:ea typeface="KaiTi" panose="02010609060101010101" pitchFamily="49" charset="-122"/>
                      </a:rPr>
                      <m:t>𝒙</m:t>
                    </m:r>
                    <m:r>
                      <a:rPr kumimoji="1" lang="en" altLang="zh-CN" sz="2400" i="1" dirty="0" smtClean="0">
                        <a:latin typeface="Cambria Math" panose="02040503050406030204" pitchFamily="18" charset="0"/>
                        <a:ea typeface="KaiTi" panose="02010609060101010101" pitchFamily="49" charset="-122"/>
                      </a:rPr>
                      <m:t> +</m:t>
                    </m:r>
                    <m:r>
                      <a:rPr kumimoji="1" lang="en" altLang="zh-CN" sz="2400" i="1" dirty="0" smtClean="0">
                        <a:latin typeface="Cambria Math" panose="02040503050406030204" pitchFamily="18" charset="0"/>
                        <a:ea typeface="KaiTi" panose="02010609060101010101" pitchFamily="49" charset="-122"/>
                      </a:rPr>
                      <m:t>𝜆</m:t>
                    </m:r>
                    <m:r>
                      <a:rPr kumimoji="1" lang="en" altLang="zh-CN" sz="2400" i="1" dirty="0" smtClean="0">
                        <a:latin typeface="Cambria Math" panose="02040503050406030204" pitchFamily="18" charset="0"/>
                        <a:ea typeface="KaiTi" panose="02010609060101010101" pitchFamily="49" charset="-122"/>
                      </a:rPr>
                      <m:t>⋅ </m:t>
                    </m:r>
                    <m:r>
                      <a:rPr kumimoji="1" lang="en" altLang="zh-CN" sz="2400" b="1" i="1" dirty="0" smtClean="0">
                        <a:latin typeface="Cambria Math" panose="02040503050406030204" pitchFamily="18" charset="0"/>
                        <a:ea typeface="KaiTi" panose="02010609060101010101" pitchFamily="49" charset="-122"/>
                      </a:rPr>
                      <m:t>𝒚</m:t>
                    </m:r>
                    <m:r>
                      <a:rPr kumimoji="1" lang="en-US" altLang="zh-CN" sz="2400" b="1" i="1" dirty="0" smtClean="0">
                        <a:latin typeface="Cambria Math" panose="02040503050406030204" pitchFamily="18" charset="0"/>
                        <a:ea typeface="KaiTi" panose="02010609060101010101" pitchFamily="49" charset="-122"/>
                      </a:rPr>
                      <m:t>.</m:t>
                    </m:r>
                  </m:oMath>
                </a14:m>
                <a:endParaRPr kumimoji="1" lang="en" altLang="zh-CN" sz="2400" dirty="0">
                  <a:latin typeface="KaiTi" panose="02010609060101010101" pitchFamily="49" charset="-122"/>
                  <a:ea typeface="KaiTi"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   ∀ </m:t>
                      </m:r>
                      <m:r>
                        <a:rPr kumimoji="1" lang="en-US" altLang="zh-CN" sz="2400" b="0" i="1" smtClean="0">
                          <a:latin typeface="Cambria Math" panose="02040503050406030204" pitchFamily="18" charset="0"/>
                          <a:ea typeface="KaiTi" panose="02010609060101010101" pitchFamily="49" charset="-122"/>
                        </a:rPr>
                        <m:t>𝜆</m:t>
                      </m:r>
                      <m:r>
                        <a:rPr kumimoji="1" lang="en-US" altLang="zh-CN"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𝜓</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𝑅</m:t>
                      </m:r>
                      <m:r>
                        <a:rPr kumimoji="1" lang="en-US" altLang="zh-CN" sz="2400" b="0" i="1" smtClean="0">
                          <a:latin typeface="Cambria Math" panose="02040503050406030204" pitchFamily="18" charset="0"/>
                          <a:ea typeface="KaiTi" panose="02010609060101010101" pitchFamily="49" charset="-122"/>
                        </a:rPr>
                        <m:t>, </m:t>
                      </m:r>
                      <m:r>
                        <a:rPr kumimoji="1" lang="en-US" altLang="zh-CN" sz="2400" b="1" i="1" smtClean="0">
                          <a:latin typeface="Cambria Math" panose="02040503050406030204" pitchFamily="18" charset="0"/>
                          <a:ea typeface="KaiTi" panose="02010609060101010101" pitchFamily="49" charset="-122"/>
                        </a:rPr>
                        <m:t>𝒙</m:t>
                      </m:r>
                      <m:r>
                        <a:rPr kumimoji="1" lang="en-US" altLang="zh-CN" sz="2400" b="1" i="1" smtClean="0">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𝒱</m:t>
                      </m:r>
                      <m:r>
                        <a:rPr kumimoji="1" lang="en-US" altLang="zh-CN" sz="2400" b="0" i="1" smtClean="0">
                          <a:latin typeface="Cambria Math" panose="02040503050406030204" pitchFamily="18" charset="0"/>
                          <a:ea typeface="KaiTi" panose="02010609060101010101" pitchFamily="49" charset="-122"/>
                        </a:rPr>
                        <m:t>:</m:t>
                      </m:r>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𝜆</m:t>
                          </m:r>
                          <m:r>
                            <a:rPr kumimoji="1" lang="en-US" altLang="zh-CN"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𝜓</m:t>
                          </m:r>
                        </m:e>
                      </m:d>
                      <m:r>
                        <a:rPr kumimoji="1" lang="en-US" altLang="zh-CN" sz="2400" b="0"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𝒙</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𝜆</m:t>
                      </m:r>
                      <m:r>
                        <a:rPr kumimoji="1" lang="en-US" altLang="zh-CN" sz="2400" b="0"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𝒙</m:t>
                      </m:r>
                      <m:r>
                        <a:rPr kumimoji="1" lang="en-US" altLang="zh-CN" sz="2400" b="1"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𝜓</m:t>
                      </m:r>
                      <m:r>
                        <a:rPr kumimoji="1" lang="en-US" altLang="zh-CN" sz="2400" b="0"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𝒙</m:t>
                      </m:r>
                      <m:r>
                        <a:rPr kumimoji="1" lang="en-US" altLang="zh-CN" sz="2400" b="1" i="1" smtClean="0">
                          <a:latin typeface="Cambria Math" panose="02040503050406030204" pitchFamily="18" charset="0"/>
                          <a:ea typeface="KaiTi" panose="02010609060101010101" pitchFamily="49" charset="-122"/>
                        </a:rPr>
                        <m:t>.</m:t>
                      </m:r>
                    </m:oMath>
                  </m:oMathPara>
                </a14:m>
                <a:endParaRPr kumimoji="1" lang="en" altLang="zh-CN" sz="2400" b="1" dirty="0">
                  <a:latin typeface="KaiTi" panose="02010609060101010101" pitchFamily="49" charset="-122"/>
                  <a:ea typeface="KaiTi" panose="02010609060101010101" pitchFamily="49" charset="-122"/>
                </a:endParaRPr>
              </a:p>
              <a:p>
                <a:pPr marL="0" indent="0">
                  <a:buNone/>
                </a:pPr>
                <a:r>
                  <a:rPr kumimoji="1" lang="en" altLang="zh-CN" sz="2400" dirty="0">
                    <a:latin typeface="KaiTi" panose="02010609060101010101" pitchFamily="49" charset="-122"/>
                    <a:ea typeface="KaiTi" panose="02010609060101010101" pitchFamily="49" charset="-122"/>
                  </a:rPr>
                  <a:t>3. </a:t>
                </a:r>
                <a:r>
                  <a:rPr kumimoji="1" lang="zh-CN" altLang="en-US" sz="2400" dirty="0">
                    <a:latin typeface="KaiTi" panose="02010609060101010101" pitchFamily="49" charset="-122"/>
                    <a:ea typeface="KaiTi" panose="02010609060101010101" pitchFamily="49" charset="-122"/>
                  </a:rPr>
                  <a:t>结合律</a:t>
                </a:r>
                <a:r>
                  <a:rPr kumimoji="1" lang="en-US" altLang="zh-CN" sz="2400" dirty="0">
                    <a:latin typeface="KaiTi" panose="02010609060101010101" pitchFamily="49" charset="-122"/>
                    <a:ea typeface="KaiTi" panose="02010609060101010101" pitchFamily="49" charset="-122"/>
                  </a:rPr>
                  <a:t>:</a:t>
                </a:r>
              </a:p>
              <a:p>
                <a:pPr marL="0" indent="0" algn="ctr">
                  <a:buNone/>
                </a:pPr>
                <a:r>
                  <a:rPr kumimoji="1" lang="en-US" altLang="zh-CN" sz="2400" dirty="0">
                    <a:latin typeface="KaiTi" panose="02010609060101010101" pitchFamily="49" charset="-122"/>
                    <a:ea typeface="KaiTi" panose="02010609060101010101" pitchFamily="49" charset="-122"/>
                  </a:rPr>
                  <a:t>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m:t>
                    </m:r>
                    <m:r>
                      <a:rPr kumimoji="1" lang="en" altLang="zh-CN" sz="2400" i="1" dirty="0" smtClean="0">
                        <a:latin typeface="Cambria Math" panose="02040503050406030204" pitchFamily="18" charset="0"/>
                        <a:ea typeface="KaiTi" panose="02010609060101010101" pitchFamily="49" charset="-122"/>
                      </a:rPr>
                      <m:t> </m:t>
                    </m:r>
                    <m:r>
                      <a:rPr kumimoji="1" lang="en" altLang="zh-CN" sz="2400" i="1" dirty="0" smtClean="0">
                        <a:latin typeface="Cambria Math" panose="02040503050406030204" pitchFamily="18" charset="0"/>
                        <a:ea typeface="KaiTi" panose="02010609060101010101" pitchFamily="49" charset="-122"/>
                      </a:rPr>
                      <m:t>𝜆</m:t>
                    </m:r>
                    <m:r>
                      <a:rPr kumimoji="1" lang="en" altLang="zh-CN" sz="2400" i="1" dirty="0" smtClean="0">
                        <a:latin typeface="Cambria Math" panose="02040503050406030204" pitchFamily="18" charset="0"/>
                        <a:ea typeface="KaiTi" panose="02010609060101010101" pitchFamily="49" charset="-122"/>
                      </a:rPr>
                      <m:t>, </m:t>
                    </m:r>
                    <m:r>
                      <a:rPr kumimoji="1" lang="en" altLang="zh-CN" sz="2400" i="1" dirty="0" smtClean="0">
                        <a:latin typeface="Cambria Math" panose="02040503050406030204" pitchFamily="18" charset="0"/>
                        <a:ea typeface="KaiTi" panose="02010609060101010101" pitchFamily="49" charset="-122"/>
                      </a:rPr>
                      <m:t>𝜓</m:t>
                    </m:r>
                    <m:r>
                      <a:rPr kumimoji="1" lang="en" altLang="zh-CN" sz="2400" i="1" dirty="0" smtClean="0">
                        <a:latin typeface="Cambria Math" panose="02040503050406030204" pitchFamily="18" charset="0"/>
                        <a:ea typeface="KaiTi" panose="02010609060101010101" pitchFamily="49" charset="-122"/>
                      </a:rPr>
                      <m:t>∈ </m:t>
                    </m:r>
                    <m:r>
                      <a:rPr kumimoji="1" lang="en" altLang="zh-CN" sz="2400" i="1" dirty="0" smtClean="0">
                        <a:latin typeface="Cambria Math" panose="02040503050406030204" pitchFamily="18" charset="0"/>
                        <a:ea typeface="KaiTi" panose="02010609060101010101" pitchFamily="49" charset="-122"/>
                      </a:rPr>
                      <m:t>𝑅</m:t>
                    </m:r>
                    <m:r>
                      <a:rPr kumimoji="1" lang="en" altLang="zh-CN" sz="2400" i="1" dirty="0" smtClean="0">
                        <a:latin typeface="Cambria Math" panose="02040503050406030204" pitchFamily="18" charset="0"/>
                        <a:ea typeface="KaiTi" panose="02010609060101010101" pitchFamily="49" charset="-122"/>
                      </a:rPr>
                      <m:t>, </m:t>
                    </m:r>
                    <m:r>
                      <a:rPr kumimoji="1" lang="en" altLang="zh-CN" sz="2400" b="1" i="1" dirty="0" smtClean="0">
                        <a:latin typeface="Cambria Math" panose="02040503050406030204" pitchFamily="18" charset="0"/>
                        <a:ea typeface="KaiTi" panose="02010609060101010101" pitchFamily="49" charset="-122"/>
                      </a:rPr>
                      <m:t>𝒙</m:t>
                    </m:r>
                    <m:r>
                      <a:rPr kumimoji="1" lang="en" altLang="zh-CN" sz="2400" i="1" dirty="0" smtClean="0">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𝒱</m:t>
                    </m:r>
                    <m:r>
                      <a:rPr kumimoji="1" lang="en" altLang="zh-CN" sz="2400" i="1" dirty="0" smtClean="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𝜆</m:t>
                    </m:r>
                    <m:r>
                      <a:rPr kumimoji="1" lang="en-US" altLang="zh-CN" sz="2400" b="0" i="1" dirty="0" smtClean="0">
                        <a:latin typeface="Cambria Math" panose="02040503050406030204" pitchFamily="18" charset="0"/>
                        <a:ea typeface="KaiTi" panose="02010609060101010101" pitchFamily="49" charset="-122"/>
                      </a:rPr>
                      <m:t>⋅</m:t>
                    </m:r>
                    <m:d>
                      <m:dPr>
                        <m:ctrlPr>
                          <a:rPr kumimoji="1" lang="en-US" altLang="zh-CN" sz="2400" b="0" i="1" dirty="0" smtClean="0">
                            <a:latin typeface="Cambria Math" panose="02040503050406030204" pitchFamily="18" charset="0"/>
                            <a:ea typeface="KaiTi" panose="02010609060101010101" pitchFamily="49" charset="-122"/>
                          </a:rPr>
                        </m:ctrlPr>
                      </m:dPr>
                      <m:e>
                        <m:r>
                          <a:rPr kumimoji="1" lang="en-US" altLang="zh-CN" sz="2400" b="0" i="1" dirty="0" smtClean="0">
                            <a:latin typeface="Cambria Math" panose="02040503050406030204" pitchFamily="18" charset="0"/>
                            <a:ea typeface="KaiTi" panose="02010609060101010101" pitchFamily="49" charset="-122"/>
                          </a:rPr>
                          <m:t>𝜓</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b="1" i="1" dirty="0" smtClean="0">
                            <a:latin typeface="Cambria Math" panose="02040503050406030204" pitchFamily="18" charset="0"/>
                            <a:ea typeface="KaiTi" panose="02010609060101010101" pitchFamily="49" charset="-122"/>
                          </a:rPr>
                          <m:t>𝒙</m:t>
                        </m:r>
                      </m:e>
                    </m:d>
                    <m:r>
                      <a:rPr kumimoji="1" lang="en-US" altLang="zh-CN" sz="2400" b="0" i="1" dirty="0" smtClean="0">
                        <a:latin typeface="Cambria Math" panose="02040503050406030204" pitchFamily="18" charset="0"/>
                        <a:ea typeface="KaiTi" panose="02010609060101010101" pitchFamily="49" charset="-122"/>
                      </a:rPr>
                      <m:t>=</m:t>
                    </m:r>
                    <m:d>
                      <m:dPr>
                        <m:ctrlPr>
                          <a:rPr kumimoji="1" lang="en-US" altLang="zh-CN" sz="2400" b="0" i="1" dirty="0" smtClean="0">
                            <a:latin typeface="Cambria Math" panose="02040503050406030204" pitchFamily="18" charset="0"/>
                            <a:ea typeface="KaiTi" panose="02010609060101010101" pitchFamily="49" charset="-122"/>
                          </a:rPr>
                        </m:ctrlPr>
                      </m:dPr>
                      <m:e>
                        <m:r>
                          <a:rPr kumimoji="1" lang="en-US" altLang="zh-CN" sz="2400" b="0" i="1" dirty="0" smtClean="0">
                            <a:latin typeface="Cambria Math" panose="02040503050406030204" pitchFamily="18" charset="0"/>
                            <a:ea typeface="KaiTi" panose="02010609060101010101" pitchFamily="49" charset="-122"/>
                          </a:rPr>
                          <m:t>𝜆𝜓</m:t>
                        </m:r>
                      </m:e>
                    </m:d>
                    <m:r>
                      <a:rPr kumimoji="1" lang="en-US" altLang="zh-CN" sz="2400" b="0" i="1" dirty="0" smtClean="0">
                        <a:latin typeface="Cambria Math" panose="02040503050406030204" pitchFamily="18" charset="0"/>
                        <a:ea typeface="KaiTi" panose="02010609060101010101" pitchFamily="49" charset="-122"/>
                      </a:rPr>
                      <m:t>⋅</m:t>
                    </m:r>
                    <m:r>
                      <a:rPr kumimoji="1" lang="en-US" altLang="zh-CN" sz="2400" b="1" i="1" dirty="0" smtClean="0">
                        <a:latin typeface="Cambria Math" panose="02040503050406030204" pitchFamily="18" charset="0"/>
                        <a:ea typeface="KaiTi" panose="02010609060101010101" pitchFamily="49" charset="-122"/>
                      </a:rPr>
                      <m:t>𝒙</m:t>
                    </m:r>
                    <m:r>
                      <a:rPr kumimoji="1" lang="en-US" altLang="zh-CN" sz="2400" b="1" i="1" dirty="0" smtClean="0">
                        <a:latin typeface="Cambria Math" panose="02040503050406030204" pitchFamily="18" charset="0"/>
                        <a:ea typeface="KaiTi" panose="02010609060101010101" pitchFamily="49" charset="-122"/>
                      </a:rPr>
                      <m:t>.</m:t>
                    </m:r>
                  </m:oMath>
                </a14:m>
                <a:endParaRPr kumimoji="1" lang="en" altLang="zh-CN" sz="2400" b="1" dirty="0">
                  <a:latin typeface="KaiTi" panose="02010609060101010101" pitchFamily="49" charset="-122"/>
                  <a:ea typeface="KaiTi" panose="02010609060101010101" pitchFamily="49" charset="-122"/>
                </a:endParaRPr>
              </a:p>
              <a:p>
                <a:pPr marL="0" indent="0">
                  <a:buNone/>
                </a:pPr>
                <a:r>
                  <a:rPr kumimoji="1" lang="en" altLang="zh-CN" sz="2400" dirty="0">
                    <a:latin typeface="KaiTi" panose="02010609060101010101" pitchFamily="49" charset="-122"/>
                    <a:ea typeface="KaiTi" panose="02010609060101010101" pitchFamily="49" charset="-122"/>
                  </a:rPr>
                  <a:t>4. </a:t>
                </a:r>
                <a:r>
                  <a:rPr kumimoji="1" lang="zh-CN" altLang="en-US" sz="2400" dirty="0">
                    <a:latin typeface="KaiTi" panose="02010609060101010101" pitchFamily="49" charset="-122"/>
                    <a:ea typeface="KaiTi" panose="02010609060101010101" pitchFamily="49" charset="-122"/>
                  </a:rPr>
                  <a:t>幺元</a:t>
                </a:r>
                <a:r>
                  <a:rPr kumimoji="1" lang="en-US" altLang="zh-CN" sz="2400" dirty="0">
                    <a:latin typeface="KaiTi" panose="02010609060101010101" pitchFamily="49" charset="-122"/>
                    <a:ea typeface="KaiTi" panose="02010609060101010101" pitchFamily="49" charset="-122"/>
                  </a:rPr>
                  <a:t>:</a:t>
                </a:r>
              </a:p>
              <a:p>
                <a:pPr marL="0" indent="0">
                  <a:buNone/>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   ∀</m:t>
                      </m:r>
                      <m:r>
                        <a:rPr kumimoji="1" lang="en" altLang="zh-CN" sz="2400" i="1" dirty="0" smtClean="0">
                          <a:latin typeface="Cambria Math" panose="02040503050406030204" pitchFamily="18" charset="0"/>
                          <a:ea typeface="KaiTi" panose="02010609060101010101" pitchFamily="49" charset="-122"/>
                        </a:rPr>
                        <m:t> </m:t>
                      </m:r>
                      <m:r>
                        <a:rPr kumimoji="1" lang="en" altLang="zh-CN" sz="2400" i="1" dirty="0" smtClean="0">
                          <a:latin typeface="Cambria Math" panose="02040503050406030204" pitchFamily="18" charset="0"/>
                          <a:ea typeface="KaiTi" panose="02010609060101010101" pitchFamily="49" charset="-122"/>
                        </a:rPr>
                        <m:t>𝑥</m:t>
                      </m:r>
                      <m:r>
                        <a:rPr kumimoji="1" lang="en" altLang="zh-CN" sz="2400" i="1" dirty="0" smtClean="0">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𝒱</m:t>
                      </m:r>
                      <m:r>
                        <a:rPr kumimoji="1" lang="en" altLang="zh-CN" sz="2400" i="1" dirty="0" smtClean="0">
                          <a:latin typeface="Cambria Math" panose="02040503050406030204" pitchFamily="18" charset="0"/>
                          <a:ea typeface="KaiTi" panose="02010609060101010101" pitchFamily="49" charset="-122"/>
                        </a:rPr>
                        <m:t>: </m:t>
                      </m:r>
                      <m:r>
                        <a:rPr kumimoji="1" lang="en-US" altLang="zh-CN" sz="2400" b="1" i="1" dirty="0">
                          <a:latin typeface="Cambria Math" panose="02040503050406030204" pitchFamily="18" charset="0"/>
                          <a:ea typeface="KaiTi" panose="02010609060101010101" pitchFamily="49" charset="-122"/>
                        </a:rPr>
                        <m:t>𝟎</m:t>
                      </m:r>
                      <m:r>
                        <a:rPr kumimoji="1" lang="en-US" altLang="zh-CN" sz="2400" i="1" dirty="0" smtClean="0">
                          <a:latin typeface="Cambria Math" panose="02040503050406030204" pitchFamily="18" charset="0"/>
                          <a:ea typeface="KaiTi" panose="02010609060101010101" pitchFamily="49" charset="-122"/>
                        </a:rPr>
                        <m:t>+</m:t>
                      </m:r>
                      <m:r>
                        <a:rPr kumimoji="1" lang="en" altLang="zh-CN" sz="2400" i="1" dirty="0" smtClean="0">
                          <a:latin typeface="Cambria Math" panose="02040503050406030204" pitchFamily="18" charset="0"/>
                          <a:ea typeface="KaiTi" panose="02010609060101010101" pitchFamily="49" charset="-122"/>
                        </a:rPr>
                        <m:t> </m:t>
                      </m:r>
                      <m:r>
                        <a:rPr kumimoji="1" lang="en" altLang="zh-CN" sz="2400" b="1" i="1" dirty="0" smtClean="0">
                          <a:latin typeface="Cambria Math" panose="02040503050406030204" pitchFamily="18" charset="0"/>
                          <a:ea typeface="KaiTi" panose="02010609060101010101" pitchFamily="49" charset="-122"/>
                        </a:rPr>
                        <m:t>𝒙</m:t>
                      </m:r>
                      <m:r>
                        <a:rPr kumimoji="1" lang="en" altLang="zh-CN" sz="2400" i="1" dirty="0" smtClean="0">
                          <a:latin typeface="Cambria Math" panose="02040503050406030204" pitchFamily="18" charset="0"/>
                          <a:ea typeface="KaiTi" panose="02010609060101010101" pitchFamily="49" charset="-122"/>
                        </a:rPr>
                        <m:t> = </m:t>
                      </m:r>
                      <m:r>
                        <a:rPr kumimoji="1" lang="en" altLang="zh-CN" sz="2400" b="1" i="1" dirty="0" smtClean="0">
                          <a:latin typeface="Cambria Math" panose="02040503050406030204" pitchFamily="18" charset="0"/>
                          <a:ea typeface="KaiTi" panose="02010609060101010101" pitchFamily="49" charset="-122"/>
                        </a:rPr>
                        <m:t>𝒙</m:t>
                      </m:r>
                      <m:r>
                        <a:rPr kumimoji="1" lang="en-US" altLang="zh-CN" sz="2400" b="1" i="1" dirty="0" smtClean="0">
                          <a:latin typeface="Cambria Math" panose="02040503050406030204" pitchFamily="18" charset="0"/>
                          <a:ea typeface="KaiTi" panose="02010609060101010101" pitchFamily="49" charset="-122"/>
                        </a:rPr>
                        <m:t>.</m:t>
                      </m:r>
                    </m:oMath>
                  </m:oMathPara>
                </a14:m>
                <a:endParaRPr kumimoji="1" lang="en" altLang="zh-CN" sz="2400" b="1" dirty="0">
                  <a:latin typeface="KaiTi" panose="02010609060101010101" pitchFamily="49" charset="-122"/>
                  <a:ea typeface="KaiTi" panose="02010609060101010101" pitchFamily="49" charset="-122"/>
                </a:endParaRPr>
              </a:p>
              <a:p>
                <a:pPr marL="0" indent="0">
                  <a:buNone/>
                </a:pPr>
                <a:endParaRPr kumimoji="1" lang="en" altLang="zh-CN" sz="2400" dirty="0">
                  <a:latin typeface="KaiTi" panose="02010609060101010101" pitchFamily="49" charset="-122"/>
                  <a:ea typeface="KaiTi" panose="02010609060101010101" pitchFamily="49" charset="-122"/>
                </a:endParaRPr>
              </a:p>
              <a:p>
                <a:pPr marL="0" indent="0">
                  <a:buNone/>
                </a:pPr>
                <a:endParaRPr kumimoji="1" lang="zh-CN" altLang="en-US" sz="2400" dirty="0">
                  <a:latin typeface="KaiTi" panose="02010609060101010101" pitchFamily="49" charset="-122"/>
                  <a:ea typeface="KaiTi" panose="02010609060101010101" pitchFamily="49" charset="-122"/>
                </a:endParaRPr>
              </a:p>
            </p:txBody>
          </p:sp>
        </mc:Choice>
        <mc:Fallback xmlns="">
          <p:sp>
            <p:nvSpPr>
              <p:cNvPr id="3" name="内容占位符 2">
                <a:extLst>
                  <a:ext uri="{FF2B5EF4-FFF2-40B4-BE49-F238E27FC236}">
                    <a16:creationId xmlns:a16="http://schemas.microsoft.com/office/drawing/2014/main" id="{AEDD9890-C124-A824-CE5B-0516E1B2EFB3}"/>
                  </a:ext>
                </a:extLst>
              </p:cNvPr>
              <p:cNvSpPr>
                <a:spLocks noGrp="1" noRot="1" noChangeAspect="1" noMove="1" noResize="1" noEditPoints="1" noAdjustHandles="1" noChangeArrowheads="1" noChangeShapeType="1" noTextEdit="1"/>
              </p:cNvSpPr>
              <p:nvPr>
                <p:ph idx="1"/>
              </p:nvPr>
            </p:nvSpPr>
            <p:spPr>
              <a:blipFill>
                <a:blip r:embed="rId3"/>
                <a:stretch>
                  <a:fillRect l="-1111" t="-1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694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mn-ea"/>
              </a:rPr>
              <a:t>2.</a:t>
            </a:r>
            <a:r>
              <a:rPr lang="zh-CN" altLang="en-US" dirty="0">
                <a:latin typeface="楷体" panose="02010609060101010101" pitchFamily="49" charset="-122"/>
                <a:ea typeface="楷体" panose="02010609060101010101" pitchFamily="49" charset="-122"/>
                <a:sym typeface="+mn-ea"/>
              </a:rPr>
              <a:t>线性方程组：几何</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pPr lvl="1">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2.4</a:t>
            </a:r>
            <a:r>
              <a:rPr lang="zh-CN" altLang="en-US" dirty="0">
                <a:latin typeface="楷体" panose="02010609060101010101" pitchFamily="49" charset="-122"/>
                <a:ea typeface="楷体" panose="02010609060101010101" pitchFamily="49" charset="-122"/>
              </a:rPr>
              <a:t> 解集</a:t>
            </a:r>
          </a:p>
          <a:p>
            <a:pPr lvl="1">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2.5</a:t>
            </a:r>
            <a:r>
              <a:rPr lang="zh-CN" altLang="en-US" dirty="0">
                <a:latin typeface="楷体" panose="02010609060101010101" pitchFamily="49" charset="-122"/>
                <a:ea typeface="楷体" panose="02010609060101010101" pitchFamily="49" charset="-122"/>
              </a:rPr>
              <a:t> 线性独立</a:t>
            </a:r>
          </a:p>
          <a:p>
            <a:pPr lvl="1">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2.6</a:t>
            </a:r>
            <a:r>
              <a:rPr lang="zh-CN" altLang="en-US" dirty="0">
                <a:latin typeface="楷体" panose="02010609060101010101" pitchFamily="49" charset="-122"/>
                <a:ea typeface="楷体" panose="02010609060101010101" pitchFamily="49" charset="-122"/>
              </a:rPr>
              <a:t> 子空间</a:t>
            </a:r>
          </a:p>
          <a:p>
            <a:pPr lvl="1">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2.7</a:t>
            </a:r>
            <a:r>
              <a:rPr lang="zh-CN" altLang="en-US" dirty="0">
                <a:latin typeface="楷体" panose="02010609060101010101" pitchFamily="49" charset="-122"/>
                <a:ea typeface="楷体" panose="02010609060101010101" pitchFamily="49" charset="-122"/>
              </a:rPr>
              <a:t> 基与维度</a:t>
            </a:r>
          </a:p>
          <a:p>
            <a:pPr lvl="1">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2.8</a:t>
            </a:r>
            <a:r>
              <a:rPr lang="zh-CN" altLang="en-US" dirty="0">
                <a:latin typeface="楷体" panose="02010609060101010101" pitchFamily="49" charset="-122"/>
                <a:ea typeface="楷体" panose="02010609060101010101" pitchFamily="49" charset="-122"/>
              </a:rPr>
              <a:t> 基与坐标系统</a:t>
            </a:r>
          </a:p>
          <a:p>
            <a:pPr lvl="1">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2.9</a:t>
            </a:r>
            <a:r>
              <a:rPr lang="zh-CN" altLang="en-US" dirty="0">
                <a:latin typeface="楷体" panose="02010609060101010101" pitchFamily="49" charset="-122"/>
                <a:ea typeface="楷体" panose="02010609060101010101" pitchFamily="49" charset="-122"/>
              </a:rPr>
              <a:t> 矩阵的秩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向量子空间</a:t>
            </a:r>
          </a:p>
        </p:txBody>
      </p:sp>
      <p:pic>
        <p:nvPicPr>
          <p:cNvPr id="5" name="内容占位符 4"/>
          <p:cNvPicPr>
            <a:picLocks noGrp="1" noChangeAspect="1"/>
          </p:cNvPicPr>
          <p:nvPr>
            <p:ph idx="1"/>
          </p:nvPr>
        </p:nvPicPr>
        <p:blipFill>
          <a:blip r:embed="rId2"/>
          <a:stretch>
            <a:fillRect/>
          </a:stretch>
        </p:blipFill>
        <p:spPr>
          <a:xfrm>
            <a:off x="539552" y="1340768"/>
            <a:ext cx="8280000" cy="48903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小例</a:t>
            </a:r>
          </a:p>
        </p:txBody>
      </p:sp>
      <p:pic>
        <p:nvPicPr>
          <p:cNvPr id="3" name="图片 2"/>
          <p:cNvPicPr>
            <a:picLocks noChangeAspect="1"/>
          </p:cNvPicPr>
          <p:nvPr/>
        </p:nvPicPr>
        <p:blipFill>
          <a:blip r:embed="rId2"/>
          <a:stretch>
            <a:fillRect/>
          </a:stretch>
        </p:blipFill>
        <p:spPr>
          <a:xfrm>
            <a:off x="899795" y="4357655"/>
            <a:ext cx="7873200" cy="2283228"/>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899795" y="1196975"/>
                <a:ext cx="7998460" cy="3159125"/>
              </a:xfrm>
              <a:prstGeom prst="rect">
                <a:avLst/>
              </a:prstGeom>
              <a:noFill/>
            </p:spPr>
            <p:txBody>
              <a:bodyPr wrap="square" rtlCol="0">
                <a:noAutofit/>
              </a:bodyPr>
              <a:lstStyle/>
              <a:p>
                <a:r>
                  <a:rPr lang="zh-CN" altLang="en-US" sz="2400" b="0" dirty="0">
                    <a:latin typeface="楷体" panose="02010609060101010101" pitchFamily="49" charset="-122"/>
                    <a:ea typeface="楷体" panose="02010609060101010101" pitchFamily="49" charset="-122"/>
                  </a:rPr>
                  <a:t>向量子空间例子：</a:t>
                </a:r>
              </a:p>
              <a:p>
                <a:pPr marL="342900" indent="-342900">
                  <a:buFont typeface="Arial" panose="020B0604020202020204" pitchFamily="34" charset="0"/>
                  <a:buChar char="•"/>
                </a:pPr>
                <a:r>
                  <a:rPr lang="zh-CN" altLang="en-US" sz="2400" b="0" dirty="0">
                    <a:latin typeface="楷体" panose="02010609060101010101" pitchFamily="49" charset="-122"/>
                    <a:ea typeface="楷体" panose="02010609060101010101" pitchFamily="49" charset="-122"/>
                  </a:rPr>
                  <a:t>对于每一个向量空间</a:t>
                </a:r>
                <a14:m>
                  <m:oMath xmlns:m="http://schemas.openxmlformats.org/officeDocument/2006/math">
                    <m:r>
                      <a:rPr lang="en-US" altLang="zh-CN" sz="2400" b="0" i="1">
                        <a:latin typeface="Cambria Math" panose="02040503050406030204" pitchFamily="18" charset="0"/>
                        <a:cs typeface="Cambria Math" panose="02040503050406030204" pitchFamily="18" charset="0"/>
                      </a:rPr>
                      <m:t>𝑉</m:t>
                    </m:r>
                  </m:oMath>
                </a14:m>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平凡子空间是向量</a:t>
                </a:r>
                <a14:m>
                  <m:oMath xmlns:m="http://schemas.openxmlformats.org/officeDocument/2006/math">
                    <m:r>
                      <a:rPr lang="en-US" altLang="zh-CN" sz="2400" b="0" i="1">
                        <a:latin typeface="Cambria Math" panose="02040503050406030204" pitchFamily="18" charset="0"/>
                        <a:cs typeface="Cambria Math" panose="02040503050406030204" pitchFamily="18" charset="0"/>
                      </a:rPr>
                      <m:t>𝑉</m:t>
                    </m:r>
                  </m:oMath>
                </a14:m>
                <a:r>
                  <a:rPr lang="zh-CN" altLang="en-US" sz="2400" b="0" dirty="0">
                    <a:latin typeface="楷体" panose="02010609060101010101" pitchFamily="49" charset="-122"/>
                    <a:ea typeface="楷体" panose="02010609060101010101" pitchFamily="49" charset="-122"/>
                  </a:rPr>
                  <a:t>本身和</a:t>
                </a:r>
                <a14:m>
                  <m:oMath xmlns:m="http://schemas.openxmlformats.org/officeDocument/2006/math">
                    <m:r>
                      <a:rPr lang="en-US" altLang="zh-CN" sz="2400" b="0" i="1">
                        <a:latin typeface="Cambria Math" panose="02040503050406030204" pitchFamily="18" charset="0"/>
                        <a:cs typeface="Cambria Math" panose="02040503050406030204" pitchFamily="18" charset="0"/>
                      </a:rPr>
                      <m:t>{0</m:t>
                    </m:r>
                    <m:r>
                      <a:rPr lang="en-US" altLang="zh-CN" sz="2400" b="0" i="1" smtClean="0">
                        <a:latin typeface="Cambria Math" panose="02040503050406030204" pitchFamily="18" charset="0"/>
                        <a:cs typeface="Cambria Math" panose="02040503050406030204" pitchFamily="18" charset="0"/>
                      </a:rPr>
                      <m:t>}</m:t>
                    </m:r>
                  </m:oMath>
                </a14:m>
                <a:endParaRPr lang="zh-CN" altLang="en-US" sz="2400" b="0" dirty="0">
                  <a:latin typeface="楷体" panose="02010609060101010101" pitchFamily="49" charset="-122"/>
                  <a:ea typeface="楷体" panose="02010609060101010101" pitchFamily="49" charset="-122"/>
                  <a:cs typeface="Cambria Math" panose="02040503050406030204" pitchFamily="18" charset="0"/>
                </a:endParaRPr>
              </a:p>
              <a:p>
                <a:pPr marL="342900" indent="-342900">
                  <a:buFont typeface="Arial" panose="020B0604020202020204" pitchFamily="34" charset="0"/>
                  <a:buChar char="•"/>
                </a:pPr>
                <a:r>
                  <a:rPr lang="zh-CN" altLang="en-US" sz="2400" b="0" dirty="0">
                    <a:latin typeface="楷体" panose="02010609060101010101" pitchFamily="49" charset="-122"/>
                    <a:ea typeface="楷体" panose="02010609060101010101" pitchFamily="49" charset="-122"/>
                    <a:cs typeface="Cambria Math" panose="02040503050406030204" pitchFamily="18" charset="0"/>
                  </a:rPr>
                  <a:t>在下图中，只有</a:t>
                </a:r>
                <a14:m>
                  <m:oMath xmlns:m="http://schemas.openxmlformats.org/officeDocument/2006/math">
                    <m:r>
                      <a:rPr lang="en-US" altLang="zh-CN" sz="2400" b="0" i="1" dirty="0" smtClean="0">
                        <a:latin typeface="Cambria Math" panose="02040503050406030204" pitchFamily="18" charset="0"/>
                        <a:ea typeface="楷体" panose="02010609060101010101" pitchFamily="49" charset="-122"/>
                        <a:cs typeface="Cambria Math" panose="02040503050406030204" pitchFamily="18" charset="0"/>
                      </a:rPr>
                      <m:t>𝐷</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rPr>
                  <a:t>是</a:t>
                </a:r>
                <a14:m>
                  <m:oMath xmlns:m="http://schemas.openxmlformats.org/officeDocument/2006/math">
                    <m:sSup>
                      <m:sSupPr>
                        <m:ctrlPr>
                          <a:rPr lang="en-US" altLang="zh-CN" sz="2400" b="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ℝ</m:t>
                        </m:r>
                      </m:e>
                      <m:sup>
                        <m:r>
                          <a:rPr lang="en-US" altLang="zh-CN" sz="2400" b="0" i="1">
                            <a:latin typeface="Cambria Math" panose="02040503050406030204" pitchFamily="18" charset="0"/>
                            <a:cs typeface="Cambria Math" panose="02040503050406030204" pitchFamily="18" charset="0"/>
                          </a:rPr>
                          <m:t>2</m:t>
                        </m:r>
                      </m:sup>
                    </m:sSup>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rPr>
                  <a:t>的子空间。</a:t>
                </a:r>
                <a14:m>
                  <m:oMath xmlns:m="http://schemas.openxmlformats.org/officeDocument/2006/math">
                    <m:r>
                      <a:rPr lang="en-US" altLang="zh-CN" sz="2400" b="0" i="1" dirty="0" smtClean="0">
                        <a:latin typeface="Cambria Math" panose="02040503050406030204" pitchFamily="18" charset="0"/>
                        <a:ea typeface="楷体" panose="02010609060101010101" pitchFamily="49" charset="-122"/>
                        <a:cs typeface="Cambria Math" panose="02040503050406030204" pitchFamily="18" charset="0"/>
                      </a:rPr>
                      <m:t>𝐴</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rPr>
                  <a:t>和</a:t>
                </a:r>
                <a14:m>
                  <m:oMath xmlns:m="http://schemas.openxmlformats.org/officeDocument/2006/math">
                    <m:r>
                      <a:rPr lang="en-US" altLang="zh-CN" sz="2400" b="0" i="1" dirty="0" smtClean="0">
                        <a:latin typeface="Cambria Math" panose="02040503050406030204" pitchFamily="18" charset="0"/>
                        <a:ea typeface="楷体" panose="02010609060101010101" pitchFamily="49" charset="-122"/>
                        <a:cs typeface="Cambria Math" panose="02040503050406030204" pitchFamily="18" charset="0"/>
                      </a:rPr>
                      <m:t>𝐶</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rPr>
                  <a:t>不满足封闭性。</a:t>
                </a:r>
                <a14:m>
                  <m:oMath xmlns:m="http://schemas.openxmlformats.org/officeDocument/2006/math">
                    <m:r>
                      <a:rPr lang="en-US" altLang="zh-CN" sz="2400" b="0" i="1" dirty="0" smtClean="0">
                        <a:latin typeface="Cambria Math" panose="02040503050406030204" pitchFamily="18" charset="0"/>
                        <a:ea typeface="楷体" panose="02010609060101010101" pitchFamily="49" charset="-122"/>
                        <a:cs typeface="Cambria Math" panose="02040503050406030204" pitchFamily="18" charset="0"/>
                      </a:rPr>
                      <m:t>𝐵</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rPr>
                  <a:t>不包含</a:t>
                </a:r>
                <a:r>
                  <a:rPr lang="en-US" altLang="zh-CN" sz="2400" b="0" dirty="0">
                    <a:latin typeface="楷体" panose="02010609060101010101" pitchFamily="49" charset="-122"/>
                    <a:ea typeface="楷体" panose="02010609060101010101" pitchFamily="49" charset="-122"/>
                    <a:cs typeface="Cambria Math" panose="02040503050406030204" pitchFamily="18" charset="0"/>
                  </a:rPr>
                  <a:t>0</a:t>
                </a:r>
                <a:r>
                  <a:rPr lang="zh-CN" altLang="en-US" sz="2400" b="0" dirty="0">
                    <a:latin typeface="楷体" panose="02010609060101010101" pitchFamily="49" charset="-122"/>
                    <a:ea typeface="楷体" panose="02010609060101010101" pitchFamily="49" charset="-122"/>
                    <a:cs typeface="Cambria Math" panose="02040503050406030204" pitchFamily="18" charset="0"/>
                  </a:rPr>
                  <a:t>。</a:t>
                </a:r>
              </a:p>
              <a:p>
                <a:pPr marL="342900" indent="-342900">
                  <a:buFont typeface="Arial" panose="020B0604020202020204" pitchFamily="34" charset="0"/>
                  <a:buChar char="•"/>
                </a:pPr>
                <a:r>
                  <a:rPr lang="zh-CN" altLang="en-US" sz="2400" b="0" dirty="0">
                    <a:latin typeface="楷体" panose="02010609060101010101" pitchFamily="49" charset="-122"/>
                    <a:ea typeface="楷体" panose="02010609060101010101" pitchFamily="49" charset="-122"/>
                    <a:cs typeface="Cambria Math" panose="02040503050406030204" pitchFamily="18" charset="0"/>
                  </a:rPr>
                  <a:t>具有</a:t>
                </a:r>
                <a:r>
                  <a:rPr lang="en-US" altLang="zh-CN" sz="2400" b="0" dirty="0">
                    <a:latin typeface="楷体" panose="02010609060101010101" pitchFamily="49" charset="-122"/>
                    <a:ea typeface="楷体" panose="02010609060101010101" pitchFamily="49" charset="-122"/>
                    <a:cs typeface="Cambria Math" panose="02040503050406030204" pitchFamily="18" charset="0"/>
                  </a:rPr>
                  <a:t>n</a:t>
                </a:r>
                <a:r>
                  <a:rPr lang="zh-CN" altLang="en-US" sz="2400" b="0" dirty="0">
                    <a:latin typeface="楷体" panose="02010609060101010101" pitchFamily="49" charset="-122"/>
                    <a:ea typeface="楷体" panose="02010609060101010101" pitchFamily="49" charset="-122"/>
                    <a:cs typeface="Cambria Math" panose="02040503050406030204" pitchFamily="18" charset="0"/>
                  </a:rPr>
                  <a:t>个未知数的齐次线性方程组</a:t>
                </a:r>
                <a14:m>
                  <m:oMath xmlns:m="http://schemas.openxmlformats.org/officeDocument/2006/math">
                    <m:r>
                      <a:rPr lang="en-US" altLang="zh-CN" sz="2400" b="0" i="1">
                        <a:latin typeface="Cambria Math" panose="02040503050406030204" pitchFamily="18" charset="0"/>
                        <a:cs typeface="Cambria Math" panose="02040503050406030204" pitchFamily="18" charset="0"/>
                      </a:rPr>
                      <m:t>𝐴𝑥</m:t>
                    </m:r>
                    <m:r>
                      <a:rPr lang="en-US" altLang="zh-CN" sz="2400" b="0" i="1">
                        <a:latin typeface="Cambria Math" panose="02040503050406030204" pitchFamily="18" charset="0"/>
                        <a:cs typeface="Cambria Math" panose="02040503050406030204" pitchFamily="18" charset="0"/>
                      </a:rPr>
                      <m:t>=0</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rPr>
                  <a:t>的解集</a:t>
                </a:r>
                <a14:m>
                  <m:oMath xmlns:m="http://schemas.openxmlformats.org/officeDocument/2006/math">
                    <m:r>
                      <a:rPr lang="en-US" altLang="zh-CN" sz="2400" b="0" i="1">
                        <a:latin typeface="Cambria Math" panose="02040503050406030204" pitchFamily="18" charset="0"/>
                        <a:cs typeface="Cambria Math" panose="02040503050406030204" pitchFamily="18" charset="0"/>
                      </a:rPr>
                      <m:t>, 是</m:t>
                    </m:r>
                    <m:r>
                      <a:rPr lang="en-US" altLang="zh-CN" sz="2400" b="0" i="1">
                        <a:latin typeface="Cambria Math" panose="02040503050406030204" pitchFamily="18" charset="0"/>
                        <a:cs typeface="Cambria Math" panose="02040503050406030204" pitchFamily="18" charset="0"/>
                      </a:rPr>
                      <m:t>𝑥</m:t>
                    </m:r>
                    <m:r>
                      <a:rPr lang="en-US" altLang="zh-CN" sz="2400" b="0" i="1">
                        <a:latin typeface="Cambria Math" panose="02040503050406030204" pitchFamily="18" charset="0"/>
                        <a:cs typeface="Cambria Math" panose="02040503050406030204" pitchFamily="18" charset="0"/>
                      </a:rPr>
                      <m:t>=[</m:t>
                    </m:r>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𝑥</m:t>
                        </m:r>
                      </m:e>
                      <m:sub>
                        <m:r>
                          <a:rPr lang="en-US" altLang="zh-CN" sz="2400" b="0" i="1">
                            <a:latin typeface="Cambria Math" panose="02040503050406030204" pitchFamily="18" charset="0"/>
                            <a:cs typeface="Cambria Math" panose="02040503050406030204" pitchFamily="18" charset="0"/>
                          </a:rPr>
                          <m:t>1</m:t>
                        </m:r>
                      </m:sub>
                    </m:sSub>
                    <m:r>
                      <a:rPr lang="en-US" altLang="zh-CN" sz="2400" b="0" i="1">
                        <a:latin typeface="Cambria Math" panose="02040503050406030204" pitchFamily="18" charset="0"/>
                        <a:cs typeface="Cambria Math" panose="02040503050406030204" pitchFamily="18" charset="0"/>
                      </a:rPr>
                      <m:t>,...,</m:t>
                    </m:r>
                    <m:sSub>
                      <m:sSubPr>
                        <m:ctrlPr>
                          <a:rPr lang="en-US" altLang="zh-CN" sz="2400" b="0" i="1">
                            <a:latin typeface="Cambria Math" panose="02040503050406030204" pitchFamily="18" charset="0"/>
                            <a:cs typeface="Cambria Math" panose="02040503050406030204" pitchFamily="18" charset="0"/>
                          </a:rPr>
                        </m:ctrlPr>
                      </m:sSubPr>
                      <m:e>
                        <m:r>
                          <a:rPr lang="en-US" altLang="zh-CN" sz="2400" b="0" i="1">
                            <a:latin typeface="Cambria Math" panose="02040503050406030204" pitchFamily="18" charset="0"/>
                            <a:cs typeface="Cambria Math" panose="02040503050406030204" pitchFamily="18" charset="0"/>
                          </a:rPr>
                          <m:t>𝑥</m:t>
                        </m:r>
                      </m:e>
                      <m:sub>
                        <m:r>
                          <a:rPr lang="en-US" altLang="zh-CN" sz="2400" b="0" i="1">
                            <a:latin typeface="Cambria Math" panose="02040503050406030204" pitchFamily="18" charset="0"/>
                            <a:cs typeface="Cambria Math" panose="02040503050406030204" pitchFamily="18" charset="0"/>
                          </a:rPr>
                          <m:t>𝑛</m:t>
                        </m:r>
                      </m:sub>
                    </m:sSub>
                    <m:sSup>
                      <m:sSupPr>
                        <m:ctrlPr>
                          <a:rPr lang="en-US" altLang="zh-CN" sz="2400" b="0" i="1">
                            <a:latin typeface="Cambria Math" panose="02040503050406030204" pitchFamily="18" charset="0"/>
                            <a:cs typeface="Cambria Math" panose="02040503050406030204" pitchFamily="18" charset="0"/>
                          </a:rPr>
                        </m:ctrlPr>
                      </m:sSupPr>
                      <m:e>
                        <m:r>
                          <a:rPr lang="en-US" altLang="zh-CN" sz="2400" b="0" i="1">
                            <a:latin typeface="Cambria Math" panose="02040503050406030204" pitchFamily="18" charset="0"/>
                            <a:cs typeface="Cambria Math" panose="02040503050406030204" pitchFamily="18" charset="0"/>
                          </a:rPr>
                          <m:t>]</m:t>
                        </m:r>
                      </m:e>
                      <m:sup>
                        <m:r>
                          <a:rPr lang="en-US" altLang="zh-CN" sz="2400" b="0" i="1">
                            <a:latin typeface="Cambria Math" panose="02040503050406030204" pitchFamily="18" charset="0"/>
                            <a:cs typeface="Cambria Math" panose="02040503050406030204" pitchFamily="18" charset="0"/>
                          </a:rPr>
                          <m:t>𝑇</m:t>
                        </m:r>
                      </m:sup>
                    </m:sSup>
                  </m:oMath>
                </a14:m>
                <a:r>
                  <a:rPr lang="en-US" altLang="zh-CN" sz="2400" b="0" dirty="0">
                    <a:latin typeface="楷体" panose="02010609060101010101" pitchFamily="49" charset="-122"/>
                    <a:ea typeface="楷体" panose="02010609060101010101" pitchFamily="49" charset="-122"/>
                    <a:cs typeface="Cambria Math" panose="02040503050406030204" pitchFamily="18" charset="0"/>
                  </a:rPr>
                  <a:t>, </a:t>
                </a:r>
                <a:r>
                  <a:rPr lang="zh-CN" altLang="en-US" sz="2400" b="0" dirty="0">
                    <a:latin typeface="楷体" panose="02010609060101010101" pitchFamily="49" charset="-122"/>
                    <a:ea typeface="楷体" panose="02010609060101010101" pitchFamily="49" charset="-122"/>
                    <a:cs typeface="Cambria Math" panose="02040503050406030204" pitchFamily="18" charset="0"/>
                  </a:rPr>
                  <a:t>是</a:t>
                </a:r>
                <a14:m>
                  <m:oMath xmlns:m="http://schemas.openxmlformats.org/officeDocument/2006/math">
                    <m:sSup>
                      <m:sSupPr>
                        <m:ctrlPr>
                          <a:rPr lang="en-US" altLang="zh-CN" sz="2400" b="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ℝ</m:t>
                        </m:r>
                      </m:e>
                      <m:sup>
                        <m:r>
                          <a:rPr lang="en-US" altLang="zh-CN" sz="2400" b="0" i="1">
                            <a:latin typeface="Cambria Math" panose="02040503050406030204" pitchFamily="18" charset="0"/>
                            <a:cs typeface="Cambria Math" panose="02040503050406030204" pitchFamily="18" charset="0"/>
                          </a:rPr>
                          <m:t>𝑛</m:t>
                        </m:r>
                      </m:sup>
                    </m:sSup>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rPr>
                  <a:t>的子空间。</a:t>
                </a:r>
              </a:p>
              <a:p>
                <a:pPr marL="342900" indent="-342900">
                  <a:buFont typeface="Arial" panose="020B0604020202020204" pitchFamily="34" charset="0"/>
                  <a:buChar char="•"/>
                </a:pPr>
                <a:r>
                  <a:rPr lang="zh-CN" altLang="en-US" sz="2400" b="0" dirty="0">
                    <a:latin typeface="楷体" panose="02010609060101010101" pitchFamily="49" charset="-122"/>
                    <a:ea typeface="楷体" panose="02010609060101010101" pitchFamily="49" charset="-122"/>
                    <a:cs typeface="Cambria Math" panose="02040503050406030204" pitchFamily="18" charset="0"/>
                  </a:rPr>
                  <a:t>非齐次线性方程组的解</a:t>
                </a:r>
                <a14:m>
                  <m:oMath xmlns:m="http://schemas.openxmlformats.org/officeDocument/2006/math">
                    <m:r>
                      <a:rPr lang="en-US" altLang="zh-CN" sz="2400" i="1">
                        <a:latin typeface="Cambria Math" panose="02040503050406030204" pitchFamily="18" charset="0"/>
                        <a:cs typeface="Cambria Math" panose="02040503050406030204" pitchFamily="18" charset="0"/>
                      </a:rPr>
                      <m:t>𝐴𝑥</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𝑏</m:t>
                    </m:r>
                    <m:r>
                      <a:rPr lang="en-US" altLang="zh-CN" sz="2400" i="1">
                        <a:latin typeface="Cambria Math" panose="02040503050406030204" pitchFamily="18" charset="0"/>
                        <a:cs typeface="Cambria Math" panose="02040503050406030204" pitchFamily="18" charset="0"/>
                      </a:rPr>
                      <m:t>, </m:t>
                    </m:r>
                    <m:r>
                      <a:rPr lang="en-US" altLang="zh-CN" sz="2400" i="1">
                        <a:latin typeface="Cambria Math" panose="02040503050406030204" pitchFamily="18" charset="0"/>
                        <a:cs typeface="Cambria Math" panose="02040503050406030204" pitchFamily="18" charset="0"/>
                      </a:rPr>
                      <m:t>𝑏</m:t>
                    </m:r>
                    <m:r>
                      <a:rPr lang="en-US" altLang="zh-CN" sz="2400" i="1">
                        <a:latin typeface="Cambria Math" panose="02040503050406030204" pitchFamily="18" charset="0"/>
                        <a:cs typeface="Cambria Math" panose="02040503050406030204" pitchFamily="18" charset="0"/>
                      </a:rPr>
                      <m:t>≠0,</m:t>
                    </m:r>
                  </m:oMath>
                </a14:m>
                <a:r>
                  <a:rPr lang="en-US" altLang="zh-CN" sz="2400" b="0" dirty="0">
                    <a:latin typeface="楷体" panose="02010609060101010101" pitchFamily="49" charset="-122"/>
                    <a:ea typeface="楷体" panose="02010609060101010101" pitchFamily="49" charset="-122"/>
                    <a:cs typeface="Cambria Math" panose="02040503050406030204" pitchFamily="18" charset="0"/>
                  </a:rPr>
                  <a:t> </a:t>
                </a:r>
                <a:r>
                  <a:rPr lang="zh-CN" altLang="en-US" sz="2400" b="0" dirty="0">
                    <a:latin typeface="楷体" panose="02010609060101010101" pitchFamily="49" charset="-122"/>
                    <a:ea typeface="楷体" panose="02010609060101010101" pitchFamily="49" charset="-122"/>
                    <a:cs typeface="Cambria Math" panose="02040503050406030204" pitchFamily="18" charset="0"/>
                  </a:rPr>
                  <a:t>不是</a:t>
                </a:r>
                <a14:m>
                  <m:oMath xmlns:m="http://schemas.openxmlformats.org/officeDocument/2006/math">
                    <m:sSup>
                      <m:sSupPr>
                        <m:ctrlPr>
                          <a:rPr lang="en-US" altLang="zh-CN" sz="2400" b="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ℝ</m:t>
                        </m:r>
                      </m:e>
                      <m:sup>
                        <m:r>
                          <a:rPr lang="en-US" altLang="zh-CN" sz="2400" b="0" i="1">
                            <a:latin typeface="Cambria Math" panose="02040503050406030204" pitchFamily="18" charset="0"/>
                            <a:cs typeface="Cambria Math" panose="02040503050406030204" pitchFamily="18" charset="0"/>
                          </a:rPr>
                          <m:t>𝑛</m:t>
                        </m:r>
                      </m:sup>
                    </m:sSup>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rPr>
                  <a:t>的子空间</a:t>
                </a:r>
              </a:p>
              <a:p>
                <a:pPr marL="342900" indent="-342900">
                  <a:buFont typeface="Arial" panose="020B0604020202020204" pitchFamily="34" charset="0"/>
                  <a:buChar char="•"/>
                </a:pPr>
                <a:r>
                  <a:rPr lang="zh-CN" altLang="en-US" sz="2400" b="0" dirty="0">
                    <a:latin typeface="楷体" panose="02010609060101010101" pitchFamily="49" charset="-122"/>
                    <a:ea typeface="楷体" panose="02010609060101010101" pitchFamily="49" charset="-122"/>
                    <a:cs typeface="Cambria Math" panose="02040503050406030204" pitchFamily="18" charset="0"/>
                  </a:rPr>
                  <a:t>任意多的子空间的交集本身就是一个子空间。</a:t>
                </a:r>
              </a:p>
            </p:txBody>
          </p:sp>
        </mc:Choice>
        <mc:Fallback xmlns="">
          <p:sp>
            <p:nvSpPr>
              <p:cNvPr id="5" name="文本框 4"/>
              <p:cNvSpPr txBox="1">
                <a:spLocks noRot="1" noChangeAspect="1" noMove="1" noResize="1" noEditPoints="1" noAdjustHandles="1" noChangeArrowheads="1" noChangeShapeType="1" noTextEdit="1"/>
              </p:cNvSpPr>
              <p:nvPr/>
            </p:nvSpPr>
            <p:spPr>
              <a:xfrm>
                <a:off x="899795" y="1196975"/>
                <a:ext cx="7998460" cy="315912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练习</a:t>
            </a:r>
          </a:p>
        </p:txBody>
      </p:sp>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证明平面直角坐标系的第一象限不是子空间。</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2"/>
          <a:stretch>
            <a:fillRect/>
          </a:stretch>
        </p:blipFill>
        <p:spPr>
          <a:xfrm>
            <a:off x="2977138" y="1897788"/>
            <a:ext cx="2746990" cy="22512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练习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证明平面直角坐标系的第一象限不是子空间。</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子集</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VS</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400" dirty="0">
                    <a:latin typeface="楷体" panose="02010609060101010101" pitchFamily="49" charset="-122"/>
                    <a:ea typeface="楷体" panose="02010609060101010101" pitchFamily="49" charset="-122"/>
                  </a:rPr>
                  <a:t>子空间：</a:t>
                </a:r>
                <a:endParaRPr kumimoji="1" lang="en-US" altLang="zh-CN" sz="2400" dirty="0">
                  <a:latin typeface="楷体" panose="02010609060101010101" pitchFamily="49" charset="-122"/>
                  <a:ea typeface="楷体" panose="02010609060101010101" pitchFamily="49" charset="-122"/>
                </a:endParaRPr>
              </a:p>
              <a:p>
                <a14:m>
                  <m:oMath xmlns:m="http://schemas.openxmlformats.org/officeDocument/2006/math">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𝑅</m:t>
                        </m:r>
                      </m:e>
                      <m:sup>
                        <m:r>
                          <a:rPr kumimoji="1" lang="en-US" altLang="zh-CN" sz="2400" b="0" i="1" smtClean="0">
                            <a:latin typeface="Cambria Math" panose="02040503050406030204" pitchFamily="18" charset="0"/>
                            <a:ea typeface="楷体" panose="02010609060101010101" pitchFamily="49" charset="-122"/>
                          </a:rPr>
                          <m:t>𝑛</m:t>
                        </m:r>
                      </m:sup>
                    </m:sSup>
                  </m:oMath>
                </a14:m>
                <a:r>
                  <a:rPr kumimoji="1" lang="zh-CN" altLang="en-US" sz="2400" dirty="0">
                    <a:latin typeface="楷体" panose="02010609060101010101" pitchFamily="49" charset="-122"/>
                    <a:ea typeface="楷体" panose="02010609060101010101" pitchFamily="49" charset="-122"/>
                  </a:rPr>
                  <a:t>的子集是空间中任意向量的集合。</a:t>
                </a:r>
                <a:endParaRPr kumimoji="1" lang="en-US" altLang="zh-CN" sz="2400" dirty="0">
                  <a:latin typeface="楷体" panose="02010609060101010101" pitchFamily="49" charset="-122"/>
                  <a:ea typeface="楷体" panose="02010609060101010101" pitchFamily="49" charset="-122"/>
                </a:endParaRPr>
              </a:p>
              <a:p>
                <a:r>
                  <a:rPr kumimoji="1" lang="zh-CN" altLang="en-US" sz="2400" dirty="0">
                    <a:latin typeface="楷体" panose="02010609060101010101" pitchFamily="49" charset="-122"/>
                    <a:ea typeface="楷体" panose="02010609060101010101" pitchFamily="49" charset="-122"/>
                  </a:rPr>
                  <a:t>子空间是满足三个额外性质的子集。</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11" t="-91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977138" y="1897788"/>
            <a:ext cx="2746990" cy="22512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子空间与张成空间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定理</a:t>
                </a:r>
                <a:r>
                  <a:rPr kumimoji="1" lang="zh-CN" altLang="en-US" sz="2400" dirty="0">
                    <a:latin typeface="楷体" panose="02010609060101010101" pitchFamily="49" charset="-122"/>
                    <a:ea typeface="楷体" panose="02010609060101010101" pitchFamily="49" charset="-122"/>
                  </a:rPr>
                  <a:t>：</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𝑝</m:t>
                        </m:r>
                      </m:sub>
                    </m:sSub>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sSup>
                      <m:sSupPr>
                        <m:ctrlPr>
                          <a:rPr kumimoji="1" lang="en-US" altLang="zh-CN" sz="2400" b="0" i="1" dirty="0" smtClean="0">
                            <a:latin typeface="Cambria Math" panose="02040503050406030204" pitchFamily="18" charset="0"/>
                            <a:ea typeface="楷体" panose="02010609060101010101" pitchFamily="49" charset="-122"/>
                          </a:rPr>
                        </m:ctrlPr>
                      </m:sSupPr>
                      <m:e>
                        <m:r>
                          <a:rPr kumimoji="1" lang="en-US" altLang="zh-CN" sz="2400" b="0" i="1" dirty="0" smtClean="0">
                            <a:latin typeface="Cambria Math" panose="02040503050406030204" pitchFamily="18" charset="0"/>
                            <a:ea typeface="楷体" panose="02010609060101010101" pitchFamily="49" charset="-122"/>
                          </a:rPr>
                          <m:t>𝑅</m:t>
                        </m:r>
                      </m:e>
                      <m:sup>
                        <m:r>
                          <a:rPr kumimoji="1" lang="en-US" altLang="zh-CN" sz="2400" b="0" i="1" dirty="0" smtClean="0">
                            <a:latin typeface="Cambria Math" panose="02040503050406030204" pitchFamily="18" charset="0"/>
                            <a:ea typeface="楷体" panose="02010609060101010101" pitchFamily="49" charset="-122"/>
                          </a:rPr>
                          <m:t>𝑛</m:t>
                        </m:r>
                      </m:sup>
                    </m:sSup>
                  </m:oMath>
                </a14:m>
                <a:r>
                  <a:rPr kumimoji="1" lang="zh-CN" altLang="en-US" sz="2400" dirty="0">
                    <a:latin typeface="楷体" panose="02010609060101010101" pitchFamily="49" charset="-122"/>
                    <a:ea typeface="楷体" panose="02010609060101010101" pitchFamily="49" charset="-122"/>
                  </a:rPr>
                  <a:t>中的任意向量，那么</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Span</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𝑝</m:t>
                        </m:r>
                      </m:sub>
                    </m:sSub>
                    <m:r>
                      <a:rPr kumimoji="1" lang="en-US" altLang="zh-CN" sz="2400" b="0" i="1" smtClean="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sSup>
                      <m:sSupPr>
                        <m:ctrlPr>
                          <a:rPr kumimoji="1" lang="en-US" altLang="zh-CN" sz="2400" i="1" dirty="0">
                            <a:latin typeface="Cambria Math" panose="02040503050406030204" pitchFamily="18" charset="0"/>
                            <a:ea typeface="楷体" panose="02010609060101010101" pitchFamily="49" charset="-122"/>
                          </a:rPr>
                        </m:ctrlPr>
                      </m:sSupPr>
                      <m:e>
                        <m:r>
                          <a:rPr kumimoji="1" lang="en-US" altLang="zh-CN" sz="2400" i="1" dirty="0">
                            <a:latin typeface="Cambria Math" panose="02040503050406030204" pitchFamily="18" charset="0"/>
                            <a:ea typeface="楷体" panose="02010609060101010101" pitchFamily="49" charset="-122"/>
                          </a:rPr>
                          <m:t>𝑅</m:t>
                        </m:r>
                      </m:e>
                      <m:sup>
                        <m:r>
                          <a:rPr kumimoji="1" lang="en-US" altLang="zh-CN" sz="2400" i="1" dirty="0">
                            <a:latin typeface="Cambria Math" panose="02040503050406030204" pitchFamily="18" charset="0"/>
                            <a:ea typeface="楷体" panose="02010609060101010101" pitchFamily="49" charset="-122"/>
                          </a:rPr>
                          <m:t>𝑛</m:t>
                        </m:r>
                      </m:sup>
                    </m:sSup>
                  </m:oMath>
                </a14:m>
                <a:r>
                  <a:rPr kumimoji="1" lang="zh-CN" altLang="en-US" sz="2400" dirty="0">
                    <a:latin typeface="楷体" panose="02010609060101010101" pitchFamily="49" charset="-122"/>
                    <a:ea typeface="楷体" panose="02010609060101010101" pitchFamily="49" charset="-122"/>
                  </a:rPr>
                  <a:t>的子空间。此外，任意</a:t>
                </a:r>
                <a14:m>
                  <m:oMath xmlns:m="http://schemas.openxmlformats.org/officeDocument/2006/math">
                    <m:sSup>
                      <m:sSupPr>
                        <m:ctrlPr>
                          <a:rPr kumimoji="1" lang="en-US" altLang="zh-CN" sz="2400" i="1" dirty="0">
                            <a:latin typeface="Cambria Math" panose="02040503050406030204" pitchFamily="18" charset="0"/>
                            <a:ea typeface="楷体" panose="02010609060101010101" pitchFamily="49" charset="-122"/>
                          </a:rPr>
                        </m:ctrlPr>
                      </m:sSupPr>
                      <m:e>
                        <m:r>
                          <a:rPr kumimoji="1" lang="en-US" altLang="zh-CN" sz="2400" i="1" dirty="0">
                            <a:latin typeface="Cambria Math" panose="02040503050406030204" pitchFamily="18" charset="0"/>
                            <a:ea typeface="楷体" panose="02010609060101010101" pitchFamily="49" charset="-122"/>
                          </a:rPr>
                          <m:t>𝑅</m:t>
                        </m:r>
                      </m:e>
                      <m:sup>
                        <m:r>
                          <a:rPr kumimoji="1" lang="en-US" altLang="zh-CN" sz="2400" i="1" dirty="0">
                            <a:latin typeface="Cambria Math" panose="02040503050406030204" pitchFamily="18" charset="0"/>
                            <a:ea typeface="楷体" panose="02010609060101010101" pitchFamily="49" charset="-122"/>
                          </a:rPr>
                          <m:t>𝑛</m:t>
                        </m:r>
                      </m:sup>
                    </m:sSup>
                  </m:oMath>
                </a14:m>
                <a:r>
                  <a:rPr kumimoji="1" lang="zh-CN" altLang="en-US" sz="2400" dirty="0">
                    <a:latin typeface="楷体" panose="02010609060101010101" pitchFamily="49" charset="-122"/>
                    <a:ea typeface="楷体" panose="02010609060101010101" pitchFamily="49" charset="-122"/>
                  </a:rPr>
                  <a:t>的子空间都可以被写做</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𝑞</m:t>
                    </m:r>
                  </m:oMath>
                </a14:m>
                <a:r>
                  <a:rPr kumimoji="1" lang="zh-CN" altLang="en-US" sz="2400" dirty="0">
                    <a:latin typeface="楷体" panose="02010609060101010101" pitchFamily="49" charset="-122"/>
                    <a:ea typeface="楷体" panose="02010609060101010101" pitchFamily="49" charset="-122"/>
                  </a:rPr>
                  <a:t>个线性独立的向量的张成空间（</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𝑞</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𝑛</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证明</a:t>
                </a:r>
                <a:r>
                  <a:rPr kumimoji="1" lang="zh-CN" altLang="en-US" sz="2400"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𝑉</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sSup>
                      <m:sSupPr>
                        <m:ctrlPr>
                          <a:rPr kumimoji="1" lang="en-US" altLang="zh-CN" sz="2400" i="1" dirty="0">
                            <a:latin typeface="Cambria Math" panose="02040503050406030204" pitchFamily="18" charset="0"/>
                            <a:ea typeface="楷体" panose="02010609060101010101" pitchFamily="49" charset="-122"/>
                          </a:rPr>
                        </m:ctrlPr>
                      </m:sSupPr>
                      <m:e>
                        <m:r>
                          <a:rPr kumimoji="1" lang="en-US" altLang="zh-CN" sz="2400" i="1" dirty="0">
                            <a:latin typeface="Cambria Math" panose="02040503050406030204" pitchFamily="18" charset="0"/>
                            <a:ea typeface="楷体" panose="02010609060101010101" pitchFamily="49" charset="-122"/>
                          </a:rPr>
                          <m:t>𝑅</m:t>
                        </m:r>
                      </m:e>
                      <m:sup>
                        <m:r>
                          <a:rPr kumimoji="1" lang="en-US" altLang="zh-CN" sz="2400" i="1" dirty="0">
                            <a:latin typeface="Cambria Math" panose="02040503050406030204" pitchFamily="18" charset="0"/>
                            <a:ea typeface="楷体" panose="02010609060101010101" pitchFamily="49" charset="-122"/>
                          </a:rPr>
                          <m:t>𝑛</m:t>
                        </m:r>
                      </m:sup>
                    </m:sSup>
                  </m:oMath>
                </a14:m>
                <a:r>
                  <a:rPr kumimoji="1" lang="zh-CN" altLang="en-US" sz="2400" dirty="0">
                    <a:latin typeface="楷体" panose="02010609060101010101" pitchFamily="49" charset="-122"/>
                    <a:ea typeface="楷体" panose="02010609060101010101" pitchFamily="49" charset="-122"/>
                  </a:rPr>
                  <a:t>的任意的非零子空间（零子空间是空集的张成空间）。对于</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𝑉</m:t>
                    </m:r>
                  </m:oMath>
                </a14:m>
                <a:r>
                  <a:rPr kumimoji="1" lang="zh-CN" altLang="en-US" sz="2400" dirty="0">
                    <a:latin typeface="楷体" panose="02010609060101010101" pitchFamily="49" charset="-122"/>
                    <a:ea typeface="楷体" panose="02010609060101010101" pitchFamily="49" charset="-122"/>
                  </a:rPr>
                  <a:t>中的非零向量</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oMath>
                </a14:m>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𝑉</m:t>
                    </m:r>
                    <m:r>
                      <a:rPr kumimoji="1" lang="en-US" altLang="zh-CN" sz="2400" b="0" i="1" smtClean="0">
                        <a:latin typeface="Cambria Math" panose="02040503050406030204" pitchFamily="18" charset="0"/>
                        <a:ea typeface="楷体" panose="02010609060101010101" pitchFamily="49" charset="-122"/>
                      </a:rPr>
                      <m:t>=</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Span</a:t>
                </a:r>
                <a14:m>
                  <m:oMath xmlns:m="http://schemas.openxmlformats.org/officeDocument/2006/math">
                    <m:r>
                      <a:rPr kumimoji="1" lang="en-US" altLang="zh-CN" sz="2400" b="0" i="1" dirty="0" smtClean="0">
                        <a:latin typeface="Cambria Math" panose="02040503050406030204" pitchFamily="18" charset="0"/>
                        <a:ea typeface="楷体" panose="02010609060101010101" pitchFamily="49" charset="-122"/>
                      </a:rPr>
                      <m:t>{</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1</m:t>
                        </m:r>
                      </m:sub>
                    </m:sSub>
                    <m:r>
                      <a:rPr kumimoji="1" lang="en-US" altLang="zh-CN" sz="2400" b="0" i="1" dirty="0" smtClean="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，则得证。否则，存在</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𝑉</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并且</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 </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Span</a:t>
                </a:r>
                <a14:m>
                  <m:oMath xmlns:m="http://schemas.openxmlformats.org/officeDocument/2006/math">
                    <m:r>
                      <a:rPr kumimoji="1" lang="en-US" altLang="zh-CN" sz="2400" b="0" i="1" dirty="0" smtClean="0">
                        <a:latin typeface="Cambria Math" panose="02040503050406030204" pitchFamily="18" charset="0"/>
                        <a:ea typeface="楷体" panose="02010609060101010101" pitchFamily="49" charset="-122"/>
                      </a:rPr>
                      <m:t>{</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1</m:t>
                        </m:r>
                      </m:sub>
                    </m:sSub>
                    <m:r>
                      <a:rPr kumimoji="1" lang="en-US" altLang="zh-CN" sz="2400" b="0" i="1" dirty="0" smtClean="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Span</a:t>
                </a:r>
                <a14:m>
                  <m:oMath xmlns:m="http://schemas.openxmlformats.org/officeDocument/2006/math">
                    <m:d>
                      <m:dPr>
                        <m:begChr m:val="{"/>
                        <m:endChr m:val="}"/>
                        <m:ctrlPr>
                          <a:rPr kumimoji="1" lang="en-US" altLang="zh-CN" sz="2400" b="0" i="1" dirty="0" smtClean="0">
                            <a:latin typeface="Cambria Math" panose="02040503050406030204" pitchFamily="18" charset="0"/>
                            <a:ea typeface="楷体" panose="02010609060101010101" pitchFamily="49" charset="-122"/>
                          </a:rPr>
                        </m:ctrlPr>
                      </m:dPr>
                      <m:e>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1</m:t>
                            </m:r>
                          </m:sub>
                        </m:sSub>
                        <m:r>
                          <a:rPr kumimoji="1" lang="en-US" altLang="zh-CN" sz="2400" b="0" i="1" dirty="0" smtClean="0">
                            <a:latin typeface="Cambria Math" panose="02040503050406030204" pitchFamily="18" charset="0"/>
                            <a:ea typeface="楷体" panose="02010609060101010101" pitchFamily="49" charset="-122"/>
                          </a:rPr>
                          <m:t>,</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2</m:t>
                            </m:r>
                          </m:sub>
                        </m:sSub>
                      </m:e>
                    </m:d>
                    <m:r>
                      <a:rPr kumimoji="1" lang="en-US" altLang="zh-CN" sz="2400" b="0" i="1" dirty="0" smtClean="0">
                        <a:latin typeface="Cambria Math" panose="02040503050406030204" pitchFamily="18" charset="0"/>
                        <a:ea typeface="楷体" panose="02010609060101010101" pitchFamily="49" charset="-122"/>
                      </a:rPr>
                      <m:t>⊂</m:t>
                    </m:r>
                    <m:r>
                      <a:rPr kumimoji="1" lang="en-US" altLang="zh-CN" sz="2400" b="0" i="1" dirty="0" smtClean="0">
                        <a:latin typeface="Cambria Math" panose="02040503050406030204" pitchFamily="18" charset="0"/>
                        <a:ea typeface="楷体" panose="02010609060101010101" pitchFamily="49" charset="-122"/>
                      </a:rPr>
                      <m:t>𝑉</m:t>
                    </m:r>
                  </m:oMath>
                </a14:m>
                <a:r>
                  <a:rPr kumimoji="1" lang="zh-CN" altLang="en-US" sz="2400" dirty="0">
                    <a:latin typeface="楷体" panose="02010609060101010101" pitchFamily="49" charset="-122"/>
                    <a:ea typeface="楷体" panose="02010609060101010101" pitchFamily="49" charset="-122"/>
                  </a:rPr>
                  <a:t>，并且由</a:t>
                </a:r>
                <a:r>
                  <a:rPr kumimoji="1" lang="en-GB" altLang="zh-CN" sz="2400" dirty="0">
                    <a:latin typeface="Times New Roman" panose="02020603050405020304" pitchFamily="18" charset="0"/>
                    <a:ea typeface="楷体" panose="02010609060101010101" pitchFamily="49" charset="-122"/>
                    <a:cs typeface="Times New Roman" panose="02020603050405020304" pitchFamily="18" charset="0"/>
                  </a:rPr>
                  <a:t>Increasing Span Criterion</a:t>
                </a:r>
                <a:r>
                  <a:rPr kumimoji="1" lang="zh-CN" altLang="en-GB" sz="2400" dirty="0">
                    <a:latin typeface="Times New Roman" panose="02020603050405020304" pitchFamily="18" charset="0"/>
                    <a:ea typeface="楷体" panose="02010609060101010101" pitchFamily="49" charset="-122"/>
                    <a:cs typeface="Times New Roman" panose="02020603050405020304" pitchFamily="18" charset="0"/>
                  </a:rPr>
                  <a:t>知</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b>
                      <m:sSubPr>
                        <m:ctrlP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 </m:t>
                    </m:r>
                    <m:sSub>
                      <m:sSubPr>
                        <m:ctrlP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b>
                    </m:sSub>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oMath>
                </a14:m>
                <a:r>
                  <a:rPr kumimoji="1" lang="zh-CN" altLang="en-GB" sz="2400" dirty="0">
                    <a:latin typeface="Times New Roman" panose="02020603050405020304" pitchFamily="18" charset="0"/>
                    <a:ea typeface="楷体" panose="02010609060101010101" pitchFamily="49" charset="-122"/>
                    <a:cs typeface="Times New Roman" panose="02020603050405020304" pitchFamily="18" charset="0"/>
                  </a:rPr>
                  <a:t>是</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线性独立的。如果</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𝑉</m:t>
                    </m:r>
                    <m:r>
                      <a:rPr kumimoji="1" lang="en-US" altLang="zh-CN" sz="2400" i="1">
                        <a:latin typeface="Cambria Math" panose="02040503050406030204" pitchFamily="18" charset="0"/>
                        <a:ea typeface="楷体" panose="02010609060101010101" pitchFamily="49" charset="-122"/>
                      </a:rPr>
                      <m:t>=</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Span</a:t>
                </a:r>
                <a14:m>
                  <m:oMath xmlns:m="http://schemas.openxmlformats.org/officeDocument/2006/math">
                    <m:r>
                      <a:rPr kumimoji="1" lang="en-US" altLang="zh-CN" sz="2400" i="1" dirty="0">
                        <a:latin typeface="Cambria Math" panose="02040503050406030204" pitchFamily="18" charset="0"/>
                        <a:ea typeface="楷体" panose="02010609060101010101" pitchFamily="49" charset="-122"/>
                      </a:rPr>
                      <m:t>{</m:t>
                    </m:r>
                    <m:sSub>
                      <m:sSubPr>
                        <m:ctrlPr>
                          <a:rPr kumimoji="1" lang="en-US" altLang="zh-CN" sz="2400" i="1" dirty="0">
                            <a:latin typeface="Cambria Math" panose="02040503050406030204" pitchFamily="18" charset="0"/>
                            <a:ea typeface="楷体" panose="02010609060101010101" pitchFamily="49" charset="-122"/>
                          </a:rPr>
                        </m:ctrlPr>
                      </m:sSubPr>
                      <m:e>
                        <m:r>
                          <a:rPr kumimoji="1" lang="en-US" altLang="zh-CN" sz="2400" i="1" dirty="0">
                            <a:latin typeface="Cambria Math" panose="02040503050406030204" pitchFamily="18" charset="0"/>
                            <a:ea typeface="楷体" panose="02010609060101010101" pitchFamily="49" charset="-122"/>
                          </a:rPr>
                          <m:t>𝑣</m:t>
                        </m:r>
                      </m:e>
                      <m:sub>
                        <m:r>
                          <a:rPr kumimoji="1" lang="en-US" altLang="zh-CN" sz="2400" i="1" dirty="0">
                            <a:latin typeface="Cambria Math" panose="02040503050406030204" pitchFamily="18" charset="0"/>
                            <a:ea typeface="楷体" panose="02010609060101010101" pitchFamily="49" charset="-122"/>
                          </a:rPr>
                          <m:t>1</m:t>
                        </m:r>
                      </m:sub>
                    </m:sSub>
                    <m:r>
                      <a:rPr kumimoji="1" lang="en-US" altLang="zh-CN" sz="2400" b="0" i="1" dirty="0" smtClean="0">
                        <a:latin typeface="Cambria Math" panose="02040503050406030204" pitchFamily="18" charset="0"/>
                        <a:ea typeface="楷体" panose="02010609060101010101" pitchFamily="49" charset="-122"/>
                      </a:rPr>
                      <m:t>, </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2</m:t>
                        </m:r>
                      </m:sub>
                    </m:sSub>
                    <m:r>
                      <a:rPr kumimoji="1" lang="en-US" altLang="zh-CN" sz="2400" i="1" dirty="0">
                        <a:latin typeface="Cambria Math" panose="02040503050406030204" pitchFamily="18" charset="0"/>
                        <a:ea typeface="楷体" panose="02010609060101010101" pitchFamily="49" charset="-122"/>
                      </a:rPr>
                      <m:t>}</m:t>
                    </m:r>
                  </m:oMath>
                </a14:m>
                <a:r>
                  <a:rPr kumimoji="1" lang="zh-CN" altLang="en-GB" sz="2400" dirty="0">
                    <a:latin typeface="Times New Roman" panose="02020603050405020304" pitchFamily="18" charset="0"/>
                    <a:ea typeface="楷体" panose="02010609060101010101" pitchFamily="49" charset="-122"/>
                    <a:cs typeface="Times New Roman" panose="02020603050405020304" pitchFamily="18" charset="0"/>
                  </a:rPr>
                  <a:t>则</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证毕。否则，继续上述流程直到找到一组线性独立的向量</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 </m:t>
                    </m:r>
                    <m:sSub>
                      <m:sSubPr>
                        <m:ctrlP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𝑞</m:t>
                        </m:r>
                      </m:sub>
                    </m:sSub>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，满足</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𝑉</m:t>
                    </m:r>
                    <m:r>
                      <a:rPr kumimoji="1" lang="en-US" altLang="zh-CN" sz="2400" i="1">
                        <a:latin typeface="Cambria Math" panose="02040503050406030204" pitchFamily="18" charset="0"/>
                        <a:ea typeface="楷体" panose="02010609060101010101" pitchFamily="49" charset="-122"/>
                      </a:rPr>
                      <m:t>=</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Span</a:t>
                </a:r>
                <a14:m>
                  <m:oMath xmlns:m="http://schemas.openxmlformats.org/officeDocument/2006/math">
                    <m:r>
                      <a:rPr kumimoji="1" lang="en-US" altLang="zh-CN" sz="2400" i="1" dirty="0">
                        <a:latin typeface="Cambria Math" panose="02040503050406030204" pitchFamily="18" charset="0"/>
                        <a:ea typeface="楷体" panose="02010609060101010101" pitchFamily="49" charset="-122"/>
                      </a:rPr>
                      <m:t>{</m:t>
                    </m:r>
                    <m:sSub>
                      <m:sSubPr>
                        <m:ctrlPr>
                          <a:rPr kumimoji="1" lang="en-US" altLang="zh-CN" sz="2400" i="1" dirty="0">
                            <a:latin typeface="Cambria Math" panose="02040503050406030204" pitchFamily="18" charset="0"/>
                            <a:ea typeface="楷体" panose="02010609060101010101" pitchFamily="49" charset="-122"/>
                          </a:rPr>
                        </m:ctrlPr>
                      </m:sSubPr>
                      <m:e>
                        <m:r>
                          <a:rPr kumimoji="1" lang="en-US" altLang="zh-CN" sz="2400" i="1" dirty="0">
                            <a:latin typeface="Cambria Math" panose="02040503050406030204" pitchFamily="18" charset="0"/>
                            <a:ea typeface="楷体" panose="02010609060101010101" pitchFamily="49" charset="-122"/>
                          </a:rPr>
                          <m:t>𝑣</m:t>
                        </m:r>
                      </m:e>
                      <m:sub>
                        <m:r>
                          <a:rPr kumimoji="1" lang="en-US" altLang="zh-CN" sz="2400" i="1" dirty="0">
                            <a:latin typeface="Cambria Math" panose="02040503050406030204" pitchFamily="18" charset="0"/>
                            <a:ea typeface="楷体" panose="02010609060101010101" pitchFamily="49" charset="-122"/>
                          </a:rPr>
                          <m:t>1</m:t>
                        </m:r>
                      </m:sub>
                    </m:sSub>
                    <m:r>
                      <a:rPr kumimoji="1" lang="en-US" altLang="zh-CN" sz="2400" b="0" i="1" dirty="0" smtClean="0">
                        <a:latin typeface="Cambria Math" panose="02040503050406030204" pitchFamily="18" charset="0"/>
                        <a:ea typeface="楷体" panose="02010609060101010101" pitchFamily="49" charset="-122"/>
                      </a:rPr>
                      <m:t>, </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2</m:t>
                        </m:r>
                      </m:sub>
                    </m:sSub>
                    <m:r>
                      <a:rPr kumimoji="1" lang="en-US" altLang="zh-CN" sz="2400" b="0" i="1" dirty="0" smtClean="0">
                        <a:latin typeface="Cambria Math" panose="02040503050406030204" pitchFamily="18" charset="0"/>
                        <a:ea typeface="楷体" panose="02010609060101010101" pitchFamily="49" charset="-122"/>
                      </a:rPr>
                      <m:t>, …, </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𝑞</m:t>
                        </m:r>
                      </m:sub>
                    </m:sSub>
                    <m:r>
                      <a:rPr kumimoji="1" lang="en-US" altLang="zh-CN" sz="2400" i="1" dirty="0">
                        <a:latin typeface="Cambria Math" panose="02040503050406030204" pitchFamily="18" charset="0"/>
                        <a:ea typeface="楷体" panose="02010609060101010101" pitchFamily="49" charset="-122"/>
                      </a:rPr>
                      <m:t>}</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。上述步骤最多进行</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oMath>
                </a14:m>
                <a:r>
                  <a:rPr kumimoji="1" lang="zh-CN" altLang="en-GB" sz="2400" dirty="0">
                    <a:latin typeface="Times New Roman" panose="02020603050405020304" pitchFamily="18" charset="0"/>
                    <a:ea typeface="楷体" panose="02010609060101010101" pitchFamily="49" charset="-122"/>
                    <a:cs typeface="Times New Roman" panose="02020603050405020304" pitchFamily="18" charset="0"/>
                  </a:rPr>
                  <a:t>次</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kumimoji="1" lang="en-GB"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11" t="-1259" r="-815"/>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子空间与零空间</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𝑉</m:t>
                    </m:r>
                    <m:r>
                      <a:rPr kumimoji="1" lang="en-US" altLang="zh-CN" sz="2400" b="0" i="1" smtClean="0">
                        <a:latin typeface="Cambria Math" panose="02040503050406030204" pitchFamily="18" charset="0"/>
                        <a:ea typeface="楷体" panose="02010609060101010101" pitchFamily="49" charset="-122"/>
                      </a:rPr>
                      <m:t>=</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Span</a:t>
                </a:r>
                <a14:m>
                  <m:oMath xmlns:m="http://schemas.openxmlformats.org/officeDocument/2006/math">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m:t>
                    </m:r>
                    <m:sSub>
                      <m:sSubPr>
                        <m:ctrlP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1</m:t>
                        </m:r>
                      </m:sub>
                    </m:sSub>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 …, </m:t>
                    </m:r>
                    <m:sSub>
                      <m:sSubPr>
                        <m:ctrlP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𝑝</m:t>
                        </m:r>
                      </m:sub>
                    </m:sSub>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m:t>
                    </m:r>
                  </m:oMath>
                </a14:m>
                <a:r>
                  <a:rPr kumimoji="1" lang="zh-CN" altLang="en-US" sz="2400" dirty="0">
                    <a:latin typeface="楷体" panose="02010609060101010101" pitchFamily="49" charset="-122"/>
                    <a:ea typeface="楷体" panose="02010609060101010101" pitchFamily="49" charset="-122"/>
                    <a:cs typeface="Times New Roman" panose="02020603050405020304" pitchFamily="18" charset="0"/>
                  </a:rPr>
                  <a:t>，我们说</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𝑉</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由</a:t>
                </a:r>
                <a14:m>
                  <m:oMath xmlns:m="http://schemas.openxmlformats.org/officeDocument/2006/math">
                    <m:sSub>
                      <m:sSubPr>
                        <m:ctrlP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1</m:t>
                        </m:r>
                      </m:sub>
                    </m:sSub>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 …, </m:t>
                    </m:r>
                    <m:sSub>
                      <m:sSubPr>
                        <m:ctrlP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𝑝</m:t>
                        </m:r>
                      </m:sub>
                    </m:sSub>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张成或生成。我们说</a:t>
                </a:r>
                <a14:m>
                  <m:oMath xmlns:m="http://schemas.openxmlformats.org/officeDocument/2006/math">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m:t>
                    </m:r>
                    <m:sSub>
                      <m:sSubPr>
                        <m:ctrlP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1</m:t>
                        </m:r>
                      </m:sub>
                    </m:sSub>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 …, </m:t>
                    </m:r>
                    <m:sSub>
                      <m:sSubPr>
                        <m:ctrlP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ctrlPr>
                      </m:sSubPr>
                      <m:e>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𝑣</m:t>
                        </m:r>
                      </m:e>
                      <m:sub>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𝑝</m:t>
                        </m:r>
                      </m:sub>
                    </m:sSub>
                    <m:r>
                      <a:rPr kumimoji="1" lang="en-US" altLang="zh-CN" sz="2400" i="1" dirty="0">
                        <a:latin typeface="Cambria Math" panose="02040503050406030204" pitchFamily="18" charset="0"/>
                        <a:ea typeface="楷体" panose="02010609060101010101" pitchFamily="49" charset="-122"/>
                        <a:cs typeface="Times New Roman" panose="02020603050405020304" pitchFamily="18" charset="0"/>
                      </a:rPr>
                      <m:t>}</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𝑉</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的张成集。任何矩阵自然生成两个子空间。</a:t>
                </a:r>
                <a:endPar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kumimoji="1" lang="zh-CN" altLang="en-US" sz="2400" b="1" dirty="0">
                    <a:latin typeface="Times New Roman" panose="02020603050405020304" pitchFamily="18" charset="0"/>
                    <a:ea typeface="楷体" panose="02010609060101010101" pitchFamily="49" charset="-122"/>
                    <a:cs typeface="Times New Roman" panose="02020603050405020304" pitchFamily="18" charset="0"/>
                  </a:rPr>
                  <a:t>定义</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𝐴</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𝑚</m:t>
                    </m:r>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 × </m:t>
                    </m:r>
                    <m:r>
                      <a:rPr kumimoji="1" lang="en-US" altLang="zh-CN" sz="2400" b="0" i="1" dirty="0" smtClean="0">
                        <a:latin typeface="Cambria Math" panose="02040503050406030204" pitchFamily="18" charset="0"/>
                        <a:ea typeface="楷体" panose="02010609060101010101" pitchFamily="49" charset="-122"/>
                        <a:cs typeface="Times New Roman" panose="02020603050405020304" pitchFamily="18" charset="0"/>
                      </a:rPr>
                      <m:t>𝑛</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的矩阵</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buFont typeface="Arial" panose="020B0604020202020204" pitchFamily="34" charset="0"/>
                  <a:buChar char="•"/>
                </a:pP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𝐴</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的列空间是由</a:t>
                </a:r>
                <a14:m>
                  <m:oMath xmlns:m="http://schemas.openxmlformats.org/officeDocument/2006/math">
                    <m:r>
                      <a:rPr kumimoji="1" lang="en-US" altLang="zh-CN" sz="2400" i="1">
                        <a:latin typeface="Cambria Math" panose="02040503050406030204" pitchFamily="18" charset="0"/>
                        <a:ea typeface="楷体" panose="02010609060101010101" pitchFamily="49" charset="-122"/>
                        <a:cs typeface="Times New Roman" panose="02020603050405020304" pitchFamily="18" charset="0"/>
                      </a:rPr>
                      <m:t>𝐴</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的列张成的子空间，记作</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Col</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𝐴</m:t>
                    </m:r>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buFont typeface="Arial" panose="020B0604020202020204" pitchFamily="34" charset="0"/>
                  <a:buChar char="•"/>
                </a:pPr>
                <a:endPar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buFont typeface="Arial" panose="020B0604020202020204" pitchFamily="34" charset="0"/>
                  <a:buChar char="•"/>
                </a:pP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𝐴</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的零空间（也称为</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kernel</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，核）是由所有满足</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𝐴𝑥</m:t>
                    </m:r>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=0</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的齐次方程的解组成的</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Null(</a:t>
                </a:r>
                <a14:m>
                  <m:oMath xmlns:m="http://schemas.openxmlformats.org/officeDocument/2006/math">
                    <m:r>
                      <a:rPr kumimoji="1" lang="en-US" altLang="zh-CN" sz="2400" i="1" dirty="0" smtClean="0">
                        <a:latin typeface="Cambria Math" panose="02040503050406030204" pitchFamily="18" charset="0"/>
                        <a:ea typeface="楷体" panose="02010609060101010101" pitchFamily="49" charset="-122"/>
                        <a:cs typeface="Times New Roman" panose="02020603050405020304" pitchFamily="18" charset="0"/>
                      </a:rPr>
                      <m:t>𝐴</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14:m>
                  <m:oMath xmlns:m="http://schemas.openxmlformats.org/officeDocument/2006/math">
                    <m:d>
                      <m:dPr>
                        <m:begChr m:val="{"/>
                        <m:endChr m:val="|"/>
                        <m:ctrlP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𝑥</m:t>
                        </m:r>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p>
                          <m:sSupPr>
                            <m:ctrlP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pPr>
                          <m:e>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𝑅</m:t>
                            </m:r>
                          </m:e>
                          <m:sup>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sup>
                        </m:sSup>
                      </m:e>
                    </m:d>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 </m:t>
                    </m:r>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𝐴𝑥</m:t>
                    </m:r>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=0}</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子空间与零空间</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cs typeface="Times New Roman" panose="02020603050405020304" pitchFamily="18" charset="0"/>
                  </a:rPr>
                  <a:t>例</a:t>
                </a:r>
                <a:r>
                  <a:rPr kumimoji="1" lang="zh-CN" altLang="en-US" sz="2400" dirty="0">
                    <a:latin typeface="楷体" panose="02010609060101010101" pitchFamily="49" charset="-122"/>
                    <a:ea typeface="楷体" panose="02010609060101010101" pitchFamily="49" charset="-122"/>
                    <a:cs typeface="Times New Roman" panose="02020603050405020304" pitchFamily="18" charset="0"/>
                  </a:rPr>
                  <a:t>：描述下述矩阵的列空间和零空间</a:t>
                </a: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kumimoji="1" lang="zh-CN" altLang="en-US" sz="2400" dirty="0">
                    <a:latin typeface="楷体" panose="02010609060101010101" pitchFamily="49" charset="-122"/>
                    <a:ea typeface="楷体" panose="02010609060101010101" pitchFamily="49" charset="-122"/>
                    <a:cs typeface="Times New Roman" panose="02020603050405020304" pitchFamily="18" charset="0"/>
                  </a:rPr>
                  <a:t>解：列空间为</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𝐴</m:t>
                    </m:r>
                  </m:oMath>
                </a14:m>
                <a:r>
                  <a:rPr kumimoji="1" lang="zh-CN" altLang="en-US" sz="2400" dirty="0">
                    <a:latin typeface="楷体" panose="02010609060101010101" pitchFamily="49" charset="-122"/>
                    <a:ea typeface="楷体" panose="02010609060101010101" pitchFamily="49" charset="-122"/>
                    <a:cs typeface="Times New Roman" panose="02020603050405020304" pitchFamily="18" charset="0"/>
                  </a:rPr>
                  <a:t>的列的张成空间</a:t>
                </a: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kumimoji="1" lang="zh-CN" altLang="en-US" sz="2400" dirty="0">
                    <a:latin typeface="楷体" panose="02010609060101010101" pitchFamily="49" charset="-122"/>
                    <a:ea typeface="楷体" panose="02010609060101010101" pitchFamily="49" charset="-122"/>
                    <a:cs typeface="Times New Roman" panose="02020603050405020304" pitchFamily="18" charset="0"/>
                  </a:rPr>
                  <a:t>为</a:t>
                </a:r>
                <a14:m>
                  <m:oMath xmlns:m="http://schemas.openxmlformats.org/officeDocument/2006/math">
                    <m:sSup>
                      <m:sSupPr>
                        <m:ctrlP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pPr>
                      <m:e>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𝑅</m:t>
                        </m:r>
                      </m:e>
                      <m:sup>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3</m:t>
                        </m:r>
                      </m:sup>
                    </m:sSup>
                  </m:oMath>
                </a14:m>
                <a:r>
                  <a:rPr kumimoji="1" lang="zh-CN" altLang="en-US" sz="2400" dirty="0">
                    <a:latin typeface="楷体" panose="02010609060101010101" pitchFamily="49" charset="-122"/>
                    <a:ea typeface="楷体" panose="02010609060101010101" pitchFamily="49" charset="-122"/>
                    <a:cs typeface="Times New Roman" panose="02020603050405020304" pitchFamily="18" charset="0"/>
                  </a:rPr>
                  <a:t>中的一条直线。</a:t>
                </a: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kumimoji="1" lang="zh-CN" altLang="en-US" sz="2400" dirty="0">
                    <a:latin typeface="楷体" panose="02010609060101010101" pitchFamily="49" charset="-122"/>
                    <a:ea typeface="楷体" panose="02010609060101010101" pitchFamily="49" charset="-122"/>
                    <a:cs typeface="Times New Roman" panose="02020603050405020304" pitchFamily="18" charset="0"/>
                  </a:rPr>
                  <a:t>零空间为齐次方程组的解集的张成空间，因此零空间为</a:t>
                </a: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kumimoji="1" lang="zh-CN" altLang="en-US" sz="2400" dirty="0">
                    <a:latin typeface="楷体" panose="02010609060101010101" pitchFamily="49" charset="-122"/>
                    <a:ea typeface="楷体" panose="02010609060101010101" pitchFamily="49" charset="-122"/>
                    <a:cs typeface="Times New Roman" panose="02020603050405020304" pitchFamily="18" charset="0"/>
                  </a:rPr>
                  <a:t>为</a:t>
                </a:r>
                <a14:m>
                  <m:oMath xmlns:m="http://schemas.openxmlformats.org/officeDocument/2006/math">
                    <m:sSup>
                      <m:sSupPr>
                        <m:ctrlP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pPr>
                      <m:e>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𝑅</m:t>
                        </m:r>
                      </m:e>
                      <m:sup>
                        <m:r>
                          <a:rPr kumimoji="1"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oMath>
                </a14:m>
                <a:r>
                  <a:rPr kumimoji="1" lang="zh-CN" altLang="en-US" sz="2400" dirty="0">
                    <a:latin typeface="楷体" panose="02010609060101010101" pitchFamily="49" charset="-122"/>
                    <a:ea typeface="楷体" panose="02010609060101010101" pitchFamily="49" charset="-122"/>
                    <a:cs typeface="Times New Roman" panose="02020603050405020304" pitchFamily="18" charset="0"/>
                  </a:rPr>
                  <a:t>中的一条直线。</a:t>
                </a:r>
                <a:endParaRPr kumimoji="1"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kumimoji="1" lang="zh-CN" altLang="en-US"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11" t="-915"/>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6012160" y="1100729"/>
            <a:ext cx="2034416" cy="1279930"/>
          </a:xfrm>
          <a:prstGeom prst="rect">
            <a:avLst/>
          </a:prstGeom>
        </p:spPr>
      </p:pic>
      <p:pic>
        <p:nvPicPr>
          <p:cNvPr id="8" name="图片 7"/>
          <p:cNvPicPr>
            <a:picLocks noChangeAspect="1"/>
          </p:cNvPicPr>
          <p:nvPr/>
        </p:nvPicPr>
        <p:blipFill>
          <a:blip r:embed="rId4"/>
          <a:stretch>
            <a:fillRect/>
          </a:stretch>
        </p:blipFill>
        <p:spPr>
          <a:xfrm>
            <a:off x="1835696" y="2708920"/>
            <a:ext cx="5176411" cy="1096314"/>
          </a:xfrm>
          <a:prstGeom prst="rect">
            <a:avLst/>
          </a:prstGeom>
        </p:spPr>
      </p:pic>
      <p:pic>
        <p:nvPicPr>
          <p:cNvPr id="9" name="图片 8"/>
          <p:cNvPicPr>
            <a:picLocks noChangeAspect="1"/>
          </p:cNvPicPr>
          <p:nvPr/>
        </p:nvPicPr>
        <p:blipFill>
          <a:blip r:embed="rId5"/>
          <a:stretch>
            <a:fillRect/>
          </a:stretch>
        </p:blipFill>
        <p:spPr>
          <a:xfrm>
            <a:off x="3203848" y="5173386"/>
            <a:ext cx="2001398" cy="6480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2.7</a:t>
            </a:r>
            <a:r>
              <a:rPr lang="en-US" altLang="zh-CN" dirty="0"/>
              <a:t> </a:t>
            </a:r>
            <a:r>
              <a:rPr lang="zh-CN" altLang="en-US" dirty="0">
                <a:latin typeface="楷体" panose="02010609060101010101" pitchFamily="49" charset="-122"/>
                <a:ea typeface="楷体" panose="02010609060101010101" pitchFamily="49" charset="-122"/>
              </a:rPr>
              <a:t>基和维度</a:t>
            </a:r>
          </a:p>
        </p:txBody>
      </p:sp>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57200" y="1340768"/>
                <a:ext cx="8229600" cy="5328592"/>
              </a:xfrm>
            </p:spPr>
            <p:txBody>
              <a:bodyPr/>
              <a:lstStyle/>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在一个线性空间</a:t>
                </a:r>
                <a:r>
                  <a:rPr kumimoji="1" lang="en-US" altLang="zh-CN" sz="2400" dirty="0">
                    <a:latin typeface="楷体" panose="02010609060101010101" pitchFamily="49" charset="-122"/>
                    <a:ea typeface="楷体" panose="02010609060101010101" pitchFamily="49" charset="-122"/>
                  </a:rPr>
                  <a:t>(</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linear space</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rPr>
                      <m:t>𝑉</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中，我们对具有如下性质的一组向量集合</a:t>
                </a:r>
                <a14:m>
                  <m:oMath xmlns:m="http://schemas.openxmlformats.org/officeDocument/2006/math">
                    <m:r>
                      <a:rPr kumimoji="1" lang="en-US" altLang="zh-CN" sz="2400">
                        <a:latin typeface="Cambria Math" panose="02040503050406030204" pitchFamily="18" charset="0"/>
                      </a:rPr>
                      <m:t> </m:t>
                    </m:r>
                    <m:r>
                      <a:rPr kumimoji="1" lang="en-US" altLang="zh-CN" sz="2400" i="1" smtClean="0">
                        <a:latin typeface="Cambria Math" panose="02040503050406030204" pitchFamily="18" charset="0"/>
                        <a:ea typeface="Cambria Math" panose="02040503050406030204" pitchFamily="18" charset="0"/>
                      </a:rPr>
                      <m:t>𝒜</m:t>
                    </m:r>
                    <m:r>
                      <a:rPr kumimoji="1" lang="en-US" altLang="zh-CN"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感兴趣：它能将任意向量</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1" i="1" smtClean="0">
                        <a:latin typeface="Cambria Math" panose="02040503050406030204" pitchFamily="18" charset="0"/>
                      </a:rPr>
                      <m:t>𝒗</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 表示成其中向量的线性组合</a:t>
                </a:r>
                <a:r>
                  <a:rPr kumimoji="1" lang="en-US" altLang="zh-CN" sz="2400" dirty="0">
                    <a:latin typeface="楷体" panose="02010609060101010101" pitchFamily="49" charset="-122"/>
                    <a:ea typeface="楷体" panose="02010609060101010101" pitchFamily="49" charset="-122"/>
                  </a:rPr>
                  <a:t>(</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linear combination</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这些向量很特殊，接下来的内容就是去刻画这些向量。</a:t>
                </a:r>
              </a:p>
            </p:txBody>
          </p:sp>
        </mc:Choice>
        <mc:Fallback xmlns="">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3"/>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楷体" panose="02010609060101010101" pitchFamily="49" charset="-122"/>
                <a:ea typeface="楷体" panose="02010609060101010101" pitchFamily="49" charset="-122"/>
              </a:rPr>
              <a:t>生成集</a:t>
            </a:r>
            <a:r>
              <a:rPr kumimoji="1" lang="en-US" altLang="zh-CN" dirty="0">
                <a:latin typeface="楷体" panose="02010609060101010101" pitchFamily="49" charset="-122"/>
                <a:ea typeface="楷体" panose="02010609060101010101" pitchFamily="49" charset="-122"/>
              </a:rPr>
              <a:t> </a:t>
            </a:r>
            <a:endParaRPr kumimoji="1"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Arial" panose="020B0604020202020204" pitchFamily="34" charset="0"/>
                  <a:buChar char="•"/>
                </a:pPr>
                <a:r>
                  <a:rPr kumimoji="1" lang="zh-CN" altLang="en-US" sz="2400" b="1" dirty="0">
                    <a:latin typeface="楷体" panose="02010609060101010101" pitchFamily="49" charset="-122"/>
                    <a:ea typeface="楷体" panose="02010609060101010101" pitchFamily="49" charset="-122"/>
                  </a:rPr>
                  <a:t>定义</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生成集和张成空间</a:t>
                </a:r>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考虑向量空间</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𝒱</m:t>
                    </m:r>
                    <m:r>
                      <a:rPr kumimoji="1" lang="en-US" altLang="zh-CN" sz="2400" b="0" i="1" smtClean="0">
                        <a:latin typeface="Cambria Math" panose="02040503050406030204" pitchFamily="18" charset="0"/>
                      </a:rPr>
                      <m:t>,+,  </m:t>
                    </m:r>
                    <m:r>
                      <a:rPr kumimoji="1" lang="zh-CN" altLang="en-US" sz="2400" i="1">
                        <a:latin typeface="Cambria Math" panose="02040503050406030204" pitchFamily="18" charset="0"/>
                      </a:rPr>
                      <m:t>∙</m:t>
                    </m:r>
                    <m:r>
                      <a:rPr kumimoji="1" lang="en-US" altLang="zh-CN" sz="2400" b="0" i="1" smtClean="0">
                        <a:latin typeface="Cambria Math" panose="02040503050406030204" pitchFamily="18" charset="0"/>
                      </a:rPr>
                      <m:t>)</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以及一组向量</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𝒜</m:t>
                    </m:r>
                    <m:r>
                      <a:rPr kumimoji="1" lang="en-US" altLang="zh-CN" sz="2400" b="0" i="1" smtClean="0">
                        <a:latin typeface="Cambria Math" panose="02040503050406030204" pitchFamily="18" charset="0"/>
                        <a:ea typeface="Cambria Math" panose="02040503050406030204" pitchFamily="18" charset="0"/>
                      </a:rPr>
                      <m:t>=</m:t>
                    </m:r>
                    <m:d>
                      <m:dPr>
                        <m:begChr m:val="{"/>
                        <m:endChr m:val="}"/>
                        <m:ctrlPr>
                          <a:rPr kumimoji="1" lang="en-US" altLang="zh-CN" sz="2400" b="0" i="1" smtClean="0">
                            <a:latin typeface="Cambria Math" panose="02040503050406030204" pitchFamily="18" charset="0"/>
                            <a:ea typeface="Cambria Math" panose="02040503050406030204" pitchFamily="18" charset="0"/>
                          </a:rPr>
                        </m:ctrlPr>
                      </m:dPr>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1" i="1" smtClean="0">
                                <a:latin typeface="Cambria Math" panose="02040503050406030204" pitchFamily="18" charset="0"/>
                                <a:ea typeface="Cambria Math" panose="02040503050406030204" pitchFamily="18" charset="0"/>
                              </a:rPr>
                              <m:t>𝒙</m:t>
                            </m:r>
                          </m:e>
                          <m:sub>
                            <m:r>
                              <a:rPr kumimoji="1" lang="en-US" altLang="zh-CN" sz="2400" b="0" i="1" smtClean="0">
                                <a:latin typeface="Cambria Math" panose="02040503050406030204" pitchFamily="18" charset="0"/>
                                <a:ea typeface="Cambria Math" panose="02040503050406030204" pitchFamily="18" charset="0"/>
                              </a:rPr>
                              <m:t>1</m:t>
                            </m:r>
                          </m:sub>
                        </m:sSub>
                        <m:r>
                          <a:rPr kumimoji="1" lang="en-US" altLang="zh-CN" sz="2400" b="0" i="1" smtClean="0">
                            <a:latin typeface="Cambria Math" panose="02040503050406030204" pitchFamily="18" charset="0"/>
                            <a:ea typeface="Cambria Math" panose="02040503050406030204" pitchFamily="18" charset="0"/>
                          </a:rPr>
                          <m:t>, …, </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1" i="1" smtClean="0">
                                <a:latin typeface="Cambria Math" panose="02040503050406030204" pitchFamily="18" charset="0"/>
                                <a:ea typeface="Cambria Math" panose="02040503050406030204" pitchFamily="18" charset="0"/>
                              </a:rPr>
                              <m:t>𝒙</m:t>
                            </m:r>
                          </m:e>
                          <m:sub>
                            <m:r>
                              <a:rPr kumimoji="1" lang="en-US" altLang="zh-CN" sz="2400" b="0" i="1" smtClean="0">
                                <a:latin typeface="Cambria Math" panose="02040503050406030204" pitchFamily="18" charset="0"/>
                                <a:ea typeface="Cambria Math" panose="02040503050406030204" pitchFamily="18" charset="0"/>
                              </a:rPr>
                              <m:t>𝑘</m:t>
                            </m:r>
                          </m:sub>
                        </m:sSub>
                      </m:e>
                    </m:d>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𝒱</m:t>
                    </m:r>
                  </m:oMath>
                </a14:m>
                <a:r>
                  <a:rPr kumimoji="1" lang="zh-CN" altLang="en-US" sz="2400" dirty="0">
                    <a:latin typeface="楷体" panose="02010609060101010101" pitchFamily="49" charset="-122"/>
                    <a:ea typeface="楷体" panose="02010609060101010101" pitchFamily="49" charset="-122"/>
                  </a:rPr>
                  <a:t>，若 </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𝒱</m:t>
                    </m:r>
                  </m:oMath>
                </a14:m>
                <a:r>
                  <a:rPr kumimoji="1" lang="zh-CN" altLang="en-US" sz="2400" dirty="0">
                    <a:latin typeface="楷体" panose="02010609060101010101" pitchFamily="49" charset="-122"/>
                    <a:ea typeface="楷体" panose="02010609060101010101" pitchFamily="49" charset="-122"/>
                  </a:rPr>
                  <a:t> 中任意向量 </a:t>
                </a:r>
                <a14:m>
                  <m:oMath xmlns:m="http://schemas.openxmlformats.org/officeDocument/2006/math">
                    <m:r>
                      <a:rPr kumimoji="1" lang="en-US" altLang="zh-CN" sz="2400" b="1" i="1">
                        <a:latin typeface="Cambria Math" panose="02040503050406030204" pitchFamily="18" charset="0"/>
                      </a:rPr>
                      <m:t>𝒗</m:t>
                    </m:r>
                  </m:oMath>
                </a14:m>
                <a:r>
                  <a:rPr kumimoji="1" lang="zh-CN" altLang="en-US" sz="2400" dirty="0">
                    <a:latin typeface="楷体" panose="02010609060101010101" pitchFamily="49" charset="-122"/>
                    <a:ea typeface="楷体" panose="02010609060101010101" pitchFamily="49" charset="-122"/>
                  </a:rPr>
                  <a:t> 都能表示为各 </a:t>
                </a:r>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𝑖</m:t>
                        </m:r>
                      </m:sub>
                    </m:sSub>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的线性组合，则</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𝒜</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叫做线性空间</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a:latin typeface="Cambria Math" panose="02040503050406030204" pitchFamily="18" charset="0"/>
                      </a:rPr>
                      <m:t>𝑉</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的一个</a:t>
                </a:r>
                <a:r>
                  <a:rPr kumimoji="1" lang="zh-CN" altLang="en-US" sz="2400" b="1" u="sng" dirty="0">
                    <a:latin typeface="楷体" panose="02010609060101010101" pitchFamily="49" charset="-122"/>
                    <a:ea typeface="楷体" panose="02010609060101010101" pitchFamily="49" charset="-122"/>
                  </a:rPr>
                  <a:t>生成集</a:t>
                </a:r>
                <a:r>
                  <a:rPr kumimoji="1" lang="en-US" altLang="zh-CN" sz="2400" b="1" u="sng" dirty="0">
                    <a:latin typeface="楷体" panose="02010609060101010101" pitchFamily="49" charset="-122"/>
                    <a:ea typeface="楷体" panose="02010609060101010101" pitchFamily="49" charset="-122"/>
                  </a:rPr>
                  <a:t> (</a:t>
                </a:r>
                <a:r>
                  <a:rPr kumimoji="1" lang="en-US" altLang="zh-CN" sz="2400" b="1" u="sng" dirty="0">
                    <a:latin typeface="Times New Roman" panose="02020603050405020304" pitchFamily="18" charset="0"/>
                    <a:ea typeface="楷体" panose="02010609060101010101" pitchFamily="49" charset="-122"/>
                    <a:cs typeface="Times New Roman" panose="02020603050405020304" pitchFamily="18" charset="0"/>
                  </a:rPr>
                  <a:t>generating set</a:t>
                </a:r>
                <a:r>
                  <a:rPr kumimoji="1" lang="en-US" altLang="zh-CN" sz="2400" b="1" u="sng"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如果 </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𝒜</m:t>
                    </m:r>
                  </m:oMath>
                </a14:m>
                <a:r>
                  <a:rPr kumimoji="1" lang="zh-CN" altLang="en-US" sz="2400" dirty="0">
                    <a:latin typeface="楷体" panose="02010609060101010101" pitchFamily="49" charset="-122"/>
                    <a:ea typeface="楷体" panose="02010609060101010101" pitchFamily="49" charset="-122"/>
                  </a:rPr>
                  <a:t> 张成空间</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，也记作</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m:t>
                    </m:r>
                    <m:r>
                      <m:rPr>
                        <m:sty m:val="p"/>
                      </m:rPr>
                      <a:rPr kumimoji="1" lang="en-US" altLang="zh-CN" sz="2400" b="0" i="0" smtClean="0">
                        <a:latin typeface="Cambria Math" panose="02040503050406030204" pitchFamily="18" charset="0"/>
                      </a:rPr>
                      <m:t>span</m:t>
                    </m:r>
                    <m:d>
                      <m:dPr>
                        <m:begChr m:val="["/>
                        <m:endChr m:val="]"/>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𝒜</m:t>
                        </m:r>
                      </m:e>
                    </m:d>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或 </a:t>
                </a:r>
                <a14:m>
                  <m:oMath xmlns:m="http://schemas.openxmlformats.org/officeDocument/2006/math">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m:t>
                    </m:r>
                    <m:r>
                      <m:rPr>
                        <m:sty m:val="p"/>
                      </m:rPr>
                      <a:rPr kumimoji="1" lang="en-US" altLang="zh-CN" sz="2400" b="0" i="0" smtClean="0">
                        <a:latin typeface="Cambria Math" panose="02040503050406030204" pitchFamily="18" charset="0"/>
                      </a:rPr>
                      <m:t>span</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 …, </m:t>
                    </m:r>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𝑘</m:t>
                        </m:r>
                      </m:sub>
                    </m:sSub>
                    <m:r>
                      <a:rPr kumimoji="1" lang="en-US" altLang="zh-CN" sz="2400" b="0" i="1" smtClean="0">
                        <a:latin typeface="Cambria Math" panose="02040503050406030204" pitchFamily="18" charset="0"/>
                      </a:rPr>
                      <m:t>]</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zh-CN" altLang="en-US" sz="2400" dirty="0">
                  <a:latin typeface="楷体" panose="02010609060101010101" pitchFamily="49" charset="-122"/>
                  <a:ea typeface="楷体" panose="02010609060101010101" pitchFamily="49" charset="-122"/>
                </a:endParaRPr>
              </a:p>
              <a:p>
                <a:pPr>
                  <a:buFont typeface="Arial" panose="020B0604020202020204" pitchFamily="34" charset="0"/>
                  <a:buChar char="•"/>
                </a:pP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𝒱</m:t>
                    </m:r>
                  </m:oMath>
                </a14:m>
                <a:r>
                  <a:rPr kumimoji="1" lang="en-US" altLang="zh-CN" sz="2400" dirty="0">
                    <a:latin typeface="楷体" panose="02010609060101010101" pitchFamily="49" charset="-122"/>
                    <a:ea typeface="楷体" panose="02010609060101010101" pitchFamily="49" charset="-122"/>
                    <a:sym typeface="+mn-ea"/>
                  </a:rPr>
                  <a:t> </a:t>
                </a:r>
                <a:r>
                  <a:rPr kumimoji="1" lang="zh-CN" altLang="en-US" sz="2400" dirty="0">
                    <a:latin typeface="楷体" panose="02010609060101010101" pitchFamily="49" charset="-122"/>
                    <a:ea typeface="楷体" panose="02010609060101010101" pitchFamily="49" charset="-122"/>
                    <a:sym typeface="+mn-ea"/>
                  </a:rPr>
                  <a:t>的某一个生成集</a:t>
                </a:r>
                <a:r>
                  <a:rPr kumimoji="1" lang="en-US" altLang="zh-CN" sz="2400" dirty="0">
                    <a:latin typeface="楷体" panose="02010609060101010101" pitchFamily="49" charset="-122"/>
                    <a:ea typeface="楷体" panose="02010609060101010101" pitchFamily="49" charset="-122"/>
                    <a:sym typeface="+mn-ea"/>
                  </a:rPr>
                  <a:t> </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𝒜</m:t>
                    </m:r>
                  </m:oMath>
                </a14:m>
                <a:r>
                  <a:rPr kumimoji="1" lang="en-US" altLang="zh-CN" sz="2400" dirty="0">
                    <a:latin typeface="楷体" panose="02010609060101010101" pitchFamily="49" charset="-122"/>
                    <a:ea typeface="楷体" panose="02010609060101010101" pitchFamily="49" charset="-122"/>
                    <a:sym typeface="+mn-ea"/>
                  </a:rPr>
                  <a:t> </a:t>
                </a:r>
                <a:r>
                  <a:rPr kumimoji="1" lang="zh-CN" altLang="en-US" sz="2400" dirty="0">
                    <a:latin typeface="楷体" panose="02010609060101010101" pitchFamily="49" charset="-122"/>
                    <a:ea typeface="楷体" panose="02010609060101010101" pitchFamily="49" charset="-122"/>
                    <a:sym typeface="+mn-ea"/>
                  </a:rPr>
                  <a:t>被称为</a:t>
                </a:r>
                <a:r>
                  <a:rPr kumimoji="1" lang="zh-CN" altLang="en-US" sz="2400" b="1" dirty="0">
                    <a:latin typeface="楷体" panose="02010609060101010101" pitchFamily="49" charset="-122"/>
                    <a:ea typeface="楷体" panose="02010609060101010101" pitchFamily="49" charset="-122"/>
                    <a:sym typeface="+mn-ea"/>
                  </a:rPr>
                  <a:t>最小的</a:t>
                </a:r>
                <a:r>
                  <a:rPr kumimoji="1" lang="zh-CN" altLang="en-US" sz="2400" dirty="0">
                    <a:latin typeface="楷体" panose="02010609060101010101" pitchFamily="49" charset="-122"/>
                    <a:ea typeface="楷体" panose="02010609060101010101" pitchFamily="49" charset="-122"/>
                    <a:sym typeface="+mn-ea"/>
                  </a:rPr>
                  <a:t>，如果不存在更小的集合</a:t>
                </a:r>
                <a:r>
                  <a:rPr kumimoji="1" lang="en-US" altLang="zh-CN" sz="2400" dirty="0">
                    <a:latin typeface="楷体" panose="02010609060101010101" pitchFamily="49" charset="-122"/>
                    <a:ea typeface="楷体" panose="02010609060101010101" pitchFamily="49" charset="-122"/>
                    <a:sym typeface="+mn-ea"/>
                  </a:rPr>
                  <a:t> </a:t>
                </a:r>
                <a14:m>
                  <m:oMath xmlns:m="http://schemas.openxmlformats.org/officeDocument/2006/math">
                    <m:acc>
                      <m:accPr>
                        <m:chr m:val="̃"/>
                        <m:ctrlPr>
                          <a:rPr kumimoji="1" lang="en-US" altLang="zh-CN" sz="2400" i="1">
                            <a:latin typeface="Cambria Math" panose="02040503050406030204" pitchFamily="18" charset="0"/>
                            <a:ea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𝒜</m:t>
                        </m:r>
                      </m:e>
                    </m:acc>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𝒜</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𝒱</m:t>
                    </m:r>
                  </m:oMath>
                </a14:m>
                <a:r>
                  <a:rPr kumimoji="1" lang="en-US" altLang="zh-CN" sz="2400" dirty="0">
                    <a:latin typeface="楷体" panose="02010609060101010101" pitchFamily="49" charset="-122"/>
                    <a:ea typeface="楷体" panose="02010609060101010101" pitchFamily="49" charset="-122"/>
                    <a:sym typeface="+mn-ea"/>
                  </a:rPr>
                  <a:t> </a:t>
                </a:r>
                <a:r>
                  <a:rPr kumimoji="1" lang="zh-CN" altLang="en-US" sz="2400" dirty="0">
                    <a:latin typeface="楷体" panose="02010609060101010101" pitchFamily="49" charset="-122"/>
                    <a:ea typeface="楷体" panose="02010609060101010101" pitchFamily="49" charset="-122"/>
                    <a:sym typeface="+mn-ea"/>
                  </a:rPr>
                  <a:t>能够张成</a:t>
                </a:r>
                <a:r>
                  <a:rPr kumimoji="1" lang="en-US" altLang="zh-CN" sz="2400" dirty="0">
                    <a:latin typeface="楷体" panose="02010609060101010101" pitchFamily="49" charset="-122"/>
                    <a:ea typeface="楷体" panose="02010609060101010101" pitchFamily="49" charset="-122"/>
                    <a:sym typeface="+mn-ea"/>
                  </a:rPr>
                  <a:t> </a:t>
                </a:r>
                <a14:m>
                  <m:oMath xmlns:m="http://schemas.openxmlformats.org/officeDocument/2006/math">
                    <m:r>
                      <a:rPr kumimoji="1" lang="en-US" altLang="zh-CN" sz="2400" i="1">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sym typeface="+mn-ea"/>
                  </a:rPr>
                  <a:t>。</a:t>
                </a:r>
                <a:endParaRPr kumimoji="1" lang="en-US" altLang="zh-CN" sz="2400" dirty="0">
                  <a:latin typeface="楷体" panose="02010609060101010101" pitchFamily="49" charset="-122"/>
                  <a:ea typeface="楷体" panose="02010609060101010101" pitchFamily="49" charset="-122"/>
                </a:endParaRPr>
              </a:p>
              <a:p>
                <a:endParaRPr kumimoji="1" lang="zh-CN" altLang="en-US" sz="28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定义：</a:t>
                </a:r>
                <a14:m>
                  <m:oMath xmlns:m="http://schemas.openxmlformats.org/officeDocument/2006/math">
                    <m:r>
                      <a:rPr kumimoji="1" lang="en-US" altLang="zh-CN" sz="2400" b="0" i="1" smtClean="0">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panose="02040503050406030204" pitchFamily="18" charset="0"/>
                          </a:rPr>
                          <m:t>𝑅</m:t>
                        </m:r>
                      </m:e>
                      <m:sup>
                        <m:r>
                          <a:rPr kumimoji="1" lang="en-US" altLang="zh-CN" sz="2400" b="0" i="1" dirty="0" smtClean="0">
                            <a:latin typeface="Cambria Math" panose="02040503050406030204" pitchFamily="18" charset="0"/>
                          </a:rPr>
                          <m:t>𝑛</m:t>
                        </m:r>
                      </m:sup>
                    </m:sSup>
                  </m:oMath>
                </a14:m>
                <a:r>
                  <a:rPr kumimoji="1" lang="zh-CN" altLang="en-US" sz="2400" dirty="0">
                    <a:latin typeface="楷体" panose="02010609060101010101" pitchFamily="49" charset="-122"/>
                    <a:ea typeface="楷体" panose="02010609060101010101" pitchFamily="49" charset="-122"/>
                  </a:rPr>
                  <a:t>的子空间</a:t>
                </a:r>
                <a:r>
                  <a:rPr kumimoji="1" lang="en-US" altLang="zh-CN" sz="2400"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i="1">
                        <a:solidFill>
                          <a:srgbClr val="000000"/>
                        </a:solidFill>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的一组基为</a:t>
                </a:r>
                <a14:m>
                  <m:oMath xmlns:m="http://schemas.openxmlformats.org/officeDocument/2006/math">
                    <m:r>
                      <a:rPr kumimoji="1" lang="en-US" altLang="zh-CN" sz="2400" i="1">
                        <a:solidFill>
                          <a:srgbClr val="000000"/>
                        </a:solidFill>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中的一个向量组</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 …,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𝑚</m:t>
                        </m:r>
                      </m:sub>
                    </m:sSub>
                    <m:r>
                      <a:rPr kumimoji="1" lang="en-US" altLang="zh-CN" sz="2400" b="0" i="1" smtClean="0">
                        <a:latin typeface="Cambria Math" panose="02040503050406030204" pitchFamily="18" charset="0"/>
                        <a:ea typeface="楷体" panose="02010609060101010101" pitchFamily="49" charset="-122"/>
                      </a:rPr>
                      <m:t>}</m:t>
                    </m:r>
                  </m:oMath>
                </a14:m>
                <a:r>
                  <a:rPr kumimoji="1" lang="zh-CN" altLang="en-US" sz="2400" dirty="0">
                    <a:latin typeface="楷体" panose="02010609060101010101" pitchFamily="49" charset="-122"/>
                    <a:ea typeface="楷体" panose="02010609060101010101" pitchFamily="49" charset="-122"/>
                  </a:rPr>
                  <a:t>使得：</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𝑉</m:t>
                    </m:r>
                    <m:r>
                      <a:rPr kumimoji="1" lang="en-US" altLang="zh-CN" sz="2400" b="0" i="1" smtClean="0">
                        <a:latin typeface="Cambria Math" panose="02040503050406030204" pitchFamily="18" charset="0"/>
                        <a:ea typeface="楷体" panose="02010609060101010101" pitchFamily="49" charset="-122"/>
                      </a:rPr>
                      <m:t>= </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Span</a:t>
                </a:r>
                <a14:m>
                  <m:oMath xmlns:m="http://schemas.openxmlformats.org/officeDocument/2006/math">
                    <m:d>
                      <m:dPr>
                        <m:begChr m:val="{"/>
                        <m:endChr m:val="}"/>
                        <m:ctrlPr>
                          <a:rPr kumimoji="1" lang="en-US" altLang="zh-CN" sz="2400" b="0" i="1" dirty="0" smtClean="0">
                            <a:latin typeface="Cambria Math" panose="02040503050406030204" pitchFamily="18" charset="0"/>
                            <a:ea typeface="楷体" panose="02010609060101010101" pitchFamily="49" charset="-122"/>
                          </a:rPr>
                        </m:ctrlPr>
                      </m:dPr>
                      <m:e>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1</m:t>
                            </m:r>
                          </m:sub>
                        </m:sSub>
                        <m:r>
                          <a:rPr kumimoji="1" lang="en-US" altLang="zh-CN" sz="2400" b="0" i="1" dirty="0" smtClean="0">
                            <a:latin typeface="Cambria Math" panose="02040503050406030204" pitchFamily="18" charset="0"/>
                            <a:ea typeface="楷体" panose="02010609060101010101" pitchFamily="49" charset="-122"/>
                          </a:rPr>
                          <m:t>,…, </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𝑚</m:t>
                            </m:r>
                          </m:sub>
                        </m:sSub>
                      </m:e>
                    </m:d>
                    <m:r>
                      <a:rPr kumimoji="1" lang="en-US" altLang="zh-CN" sz="2400" b="0" i="1" dirty="0" smtClean="0">
                        <a:latin typeface="Cambria Math" panose="02040503050406030204" pitchFamily="18" charset="0"/>
                        <a:ea typeface="楷体" panose="02010609060101010101" pitchFamily="49" charset="-122"/>
                      </a:rPr>
                      <m:t>.</m:t>
                    </m:r>
                  </m:oMath>
                </a14:m>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r>
                  <a:rPr kumimoji="1" lang="zh-CN" altLang="en-US" sz="2400" dirty="0">
                    <a:latin typeface="楷体" panose="02010609060101010101" pitchFamily="49" charset="-122"/>
                    <a:ea typeface="楷体" panose="02010609060101010101" pitchFamily="49" charset="-122"/>
                  </a:rPr>
                  <a:t>向量组</a:t>
                </a:r>
                <a14:m>
                  <m:oMath xmlns:m="http://schemas.openxmlformats.org/officeDocument/2006/math">
                    <m:d>
                      <m:dPr>
                        <m:begChr m:val="{"/>
                        <m:endChr m:val="}"/>
                        <m:ctrlPr>
                          <a:rPr kumimoji="1" lang="en-US" altLang="zh-CN" sz="2400" b="0" i="1" dirty="0" smtClean="0">
                            <a:latin typeface="Cambria Math" panose="02040503050406030204" pitchFamily="18" charset="0"/>
                            <a:ea typeface="楷体" panose="02010609060101010101" pitchFamily="49" charset="-122"/>
                          </a:rPr>
                        </m:ctrlPr>
                      </m:dPr>
                      <m:e>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1</m:t>
                            </m:r>
                          </m:sub>
                        </m:sSub>
                        <m:r>
                          <a:rPr kumimoji="1" lang="en-US" altLang="zh-CN" sz="2400" b="0" i="1" dirty="0" smtClean="0">
                            <a:latin typeface="Cambria Math" panose="02040503050406030204" pitchFamily="18" charset="0"/>
                            <a:ea typeface="楷体" panose="02010609060101010101" pitchFamily="49" charset="-122"/>
                          </a:rPr>
                          <m:t>,…, </m:t>
                        </m:r>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𝑚</m:t>
                            </m:r>
                          </m:sub>
                        </m:sSub>
                      </m:e>
                    </m:d>
                  </m:oMath>
                </a14:m>
                <a:r>
                  <a:rPr kumimoji="1" lang="zh-CN" altLang="en-US" sz="2400" dirty="0">
                    <a:latin typeface="楷体" panose="02010609060101010101" pitchFamily="49" charset="-122"/>
                    <a:ea typeface="楷体" panose="02010609060101010101" pitchFamily="49" charset="-122"/>
                  </a:rPr>
                  <a:t>是线性独立的。</a:t>
                </a: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非零子空间有无数个不同的基，但是他们包含的向量数量是一致的。</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2.4</a:t>
            </a:r>
            <a:r>
              <a:rPr lang="zh-CN" altLang="en-US" dirty="0">
                <a:latin typeface="楷体" panose="02010609060101010101" pitchFamily="49" charset="-122"/>
                <a:ea typeface="楷体" panose="02010609060101010101" pitchFamily="49" charset="-122"/>
                <a:cs typeface="Times New Roman" panose="02020603050405020304" pitchFamily="18" charset="0"/>
              </a:rPr>
              <a:t> </a:t>
            </a:r>
            <a:r>
              <a:rPr lang="zh-CN" altLang="en-US" dirty="0">
                <a:latin typeface="楷体" panose="02010609060101010101" pitchFamily="49" charset="-122"/>
                <a:ea typeface="楷体" panose="02010609060101010101" pitchFamily="49" charset="-122"/>
              </a:rPr>
              <a:t>解集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1472" y="1124744"/>
                <a:ext cx="8229600" cy="5544616"/>
              </a:xfrm>
            </p:spPr>
            <p:txBody>
              <a:bodyPr/>
              <a:lstStyle/>
              <a:p>
                <a:pPr marL="0" indent="0">
                  <a:buNone/>
                </a:pPr>
                <a:r>
                  <a:rPr lang="zh-CN" altLang="en-US" sz="2400" b="1" dirty="0">
                    <a:latin typeface="楷体" panose="02010609060101010101" pitchFamily="49" charset="-122"/>
                    <a:ea typeface="楷体" panose="02010609060101010101" pitchFamily="49" charset="-122"/>
                  </a:rPr>
                  <a:t>齐次方程组，平凡解</a:t>
                </a:r>
                <a:endParaRPr lang="en-US" altLang="zh-CN" sz="2400" b="1" dirty="0">
                  <a:latin typeface="楷体" panose="02010609060101010101" pitchFamily="49" charset="-122"/>
                  <a:ea typeface="楷体" panose="02010609060101010101" pitchFamily="49" charset="-122"/>
                </a:endParaRPr>
              </a:p>
              <a:p>
                <a:pPr marL="0" indent="0">
                  <a:buNone/>
                </a:pPr>
                <a:endParaRPr lang="zh-CN" altLang="en-US" sz="2800" b="1" dirty="0">
                  <a:latin typeface="楷体" panose="02010609060101010101" pitchFamily="49" charset="-122"/>
                  <a:ea typeface="楷体" panose="02010609060101010101" pitchFamily="49" charset="-122"/>
                </a:endParaRPr>
              </a:p>
              <a:p>
                <a:pPr>
                  <a:buFont typeface="Arial" panose="020B0604020202020204" pitchFamily="34" charset="0"/>
                  <a:buChar char="•"/>
                </a:pPr>
                <a:r>
                  <a:rPr lang="zh-CN" altLang="en-US" sz="2400" b="1" dirty="0">
                    <a:latin typeface="楷体" panose="02010609060101010101" pitchFamily="49" charset="-122"/>
                    <a:ea typeface="楷体" panose="02010609060101010101" pitchFamily="49" charset="-122"/>
                  </a:rPr>
                  <a:t>定义</a:t>
                </a:r>
                <a:r>
                  <a:rPr lang="en-US" altLang="zh-CN" sz="2400" b="1"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形如</a:t>
                </a:r>
                <a14:m>
                  <m:oMath xmlns:m="http://schemas.openxmlformats.org/officeDocument/2006/math">
                    <m:r>
                      <a:rPr lang="en-US" altLang="zh-CN" sz="2400" b="0" i="1" smtClean="0">
                        <a:latin typeface="Cambria Math" panose="02040503050406030204" pitchFamily="18" charset="0"/>
                      </a:rPr>
                      <m:t>𝐴𝑥</m:t>
                    </m:r>
                    <m:r>
                      <a:rPr lang="en-US" altLang="zh-CN" sz="2400" b="0" i="1" smtClean="0">
                        <a:latin typeface="Cambria Math" panose="02040503050406030204" pitchFamily="18" charset="0"/>
                      </a:rPr>
                      <m:t>=0</m:t>
                    </m:r>
                  </m:oMath>
                </a14:m>
                <a:r>
                  <a:rPr lang="zh-CN" altLang="en-US" sz="2400" dirty="0">
                    <a:latin typeface="楷体" panose="02010609060101010101" pitchFamily="49" charset="-122"/>
                    <a:ea typeface="楷体" panose="02010609060101010101" pitchFamily="49" charset="-122"/>
                  </a:rPr>
                  <a:t>的线性方程组称为</a:t>
                </a:r>
                <a:r>
                  <a:rPr lang="zh-CN" altLang="en-US" sz="2400" b="1" dirty="0">
                    <a:latin typeface="楷体" panose="02010609060101010101" pitchFamily="49" charset="-122"/>
                    <a:ea typeface="楷体" panose="02010609060101010101" pitchFamily="49" charset="-122"/>
                  </a:rPr>
                  <a:t>齐次线性方程组</a:t>
                </a:r>
                <a:r>
                  <a:rPr lang="zh-CN" altLang="en-US" sz="2400" dirty="0">
                    <a:latin typeface="楷体" panose="02010609060101010101" pitchFamily="49" charset="-122"/>
                    <a:ea typeface="楷体" panose="02010609060101010101" pitchFamily="49" charset="-122"/>
                  </a:rPr>
                  <a:t>；形如</a:t>
                </a:r>
                <a14:m>
                  <m:oMath xmlns:m="http://schemas.openxmlformats.org/officeDocument/2006/math">
                    <m:r>
                      <a:rPr lang="en-US" altLang="zh-CN" sz="2400" b="0" i="1" smtClean="0">
                        <a:latin typeface="Cambria Math" panose="02040503050406030204" pitchFamily="18" charset="0"/>
                      </a:rPr>
                      <m:t>𝐴𝑥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≠0</m:t>
                    </m:r>
                  </m:oMath>
                </a14:m>
                <a:r>
                  <a:rPr lang="zh-CN" altLang="en-US" sz="2400" dirty="0">
                    <a:latin typeface="楷体" panose="02010609060101010101" pitchFamily="49" charset="-122"/>
                    <a:ea typeface="楷体" panose="02010609060101010101" pitchFamily="49" charset="-122"/>
                  </a:rPr>
                  <a:t>的线性方程组叫做</a:t>
                </a:r>
                <a:r>
                  <a:rPr lang="zh-CN" altLang="en-US" sz="2400" b="1" dirty="0">
                    <a:latin typeface="楷体" panose="02010609060101010101" pitchFamily="49" charset="-122"/>
                    <a:ea typeface="楷体" panose="02010609060101010101" pitchFamily="49" charset="-122"/>
                  </a:rPr>
                  <a:t>非其次线性方程组</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齐次线性方程组总是存在一组解</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oMath>
                </a14:m>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我们称其为</a:t>
                </a:r>
                <a:r>
                  <a:rPr lang="zh-CN" altLang="en-US" sz="2400" b="1" dirty="0">
                    <a:latin typeface="楷体" panose="02010609060101010101" pitchFamily="49" charset="-122"/>
                    <a:ea typeface="楷体" panose="02010609060101010101" pitchFamily="49" charset="-122"/>
                  </a:rPr>
                  <a:t>平凡解</a:t>
                </a:r>
                <a:r>
                  <a:rPr lang="zh-CN" altLang="en-US" sz="2400" dirty="0">
                    <a:latin typeface="楷体" panose="02010609060101010101" pitchFamily="49" charset="-122"/>
                    <a:ea typeface="楷体" panose="02010609060101010101" pitchFamily="49" charset="-122"/>
                  </a:rPr>
                  <a:t>，任何非零解称为</a:t>
                </a:r>
                <a:r>
                  <a:rPr lang="zh-CN" altLang="en-US" sz="2400" b="1" dirty="0">
                    <a:latin typeface="楷体" panose="02010609060101010101" pitchFamily="49" charset="-122"/>
                    <a:ea typeface="楷体" panose="02010609060101010101" pitchFamily="49" charset="-122"/>
                  </a:rPr>
                  <a:t>非平凡解</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𝐴𝑥</m:t>
                    </m:r>
                    <m:r>
                      <a:rPr lang="en-US" altLang="zh-CN" sz="2400" b="0" i="1" smtClean="0">
                        <a:latin typeface="Cambria Math" panose="02040503050406030204" pitchFamily="18" charset="0"/>
                      </a:rPr>
                      <m:t>=0</m:t>
                    </m:r>
                  </m:oMath>
                </a14:m>
                <a:r>
                  <a:rPr lang="zh-CN" altLang="en-US" sz="2400" dirty="0">
                    <a:latin typeface="楷体" panose="02010609060101010101" pitchFamily="49" charset="-122"/>
                    <a:ea typeface="楷体" panose="02010609060101010101" pitchFamily="49" charset="-122"/>
                  </a:rPr>
                  <a:t>有非平凡解</a:t>
                </a:r>
                <a14:m>
                  <m:oMath xmlns:m="http://schemas.openxmlformats.org/officeDocument/2006/math">
                    <m:r>
                      <a:rPr lang="zh-CN" altLang="en-US" sz="2400" i="1" smtClean="0">
                        <a:latin typeface="Cambria Math" panose="02040503050406030204" pitchFamily="18" charset="0"/>
                      </a:rPr>
                      <m:t>⇔</m:t>
                    </m:r>
                  </m:oMath>
                </a14:m>
                <a:r>
                  <a:rPr lang="zh-CN" altLang="en-US" sz="2400" dirty="0">
                    <a:latin typeface="楷体" panose="02010609060101010101" pitchFamily="49" charset="-122"/>
                    <a:ea typeface="楷体" panose="02010609060101010101" pitchFamily="49" charset="-122"/>
                  </a:rPr>
                  <a:t>存在自由变量</a:t>
                </a:r>
                <a14:m>
                  <m:oMath xmlns:m="http://schemas.openxmlformats.org/officeDocument/2006/math">
                    <m:r>
                      <a:rPr lang="zh-CN" altLang="en-US" sz="2400" i="1">
                        <a:latin typeface="Cambria Math" panose="02040503050406030204" pitchFamily="18" charset="0"/>
                      </a:rPr>
                      <m:t>⇔</m:t>
                    </m:r>
                  </m:oMath>
                </a14:m>
                <a:r>
                  <a:rPr lang="zh-CN" altLang="en-US" sz="2400" dirty="0">
                    <a:latin typeface="楷体" panose="02010609060101010101" pitchFamily="49" charset="-122"/>
                    <a:ea typeface="楷体" panose="02010609060101010101" pitchFamily="49" charset="-122"/>
                  </a:rPr>
                  <a:t>矩阵</a:t>
                </a:r>
                <a14:m>
                  <m:oMath xmlns:m="http://schemas.openxmlformats.org/officeDocument/2006/math">
                    <m:r>
                      <a:rPr lang="en-US" altLang="zh-CN" sz="2400" b="0" i="1" dirty="0" smtClean="0">
                        <a:latin typeface="Cambria Math" panose="02040503050406030204" pitchFamily="18" charset="0"/>
                      </a:rPr>
                      <m:t>𝐴</m:t>
                    </m:r>
                  </m:oMath>
                </a14:m>
                <a:r>
                  <a:rPr lang="zh-CN" altLang="en-US" sz="2400" dirty="0">
                    <a:latin typeface="楷体" panose="02010609060101010101" pitchFamily="49" charset="-122"/>
                    <a:ea typeface="楷体" panose="02010609060101010101" pitchFamily="49" charset="-122"/>
                  </a:rPr>
                  <a:t>存在一列没有主元。</a:t>
                </a:r>
                <a:endParaRPr lang="en-US" altLang="zh-CN" sz="2400" dirty="0">
                  <a:latin typeface="楷体" panose="02010609060101010101" pitchFamily="49" charset="-122"/>
                  <a:ea typeface="楷体" panose="02010609060101010101" pitchFamily="49" charset="-122"/>
                </a:endParaRPr>
              </a:p>
              <a:p>
                <a:endParaRPr lang="en-US" altLang="zh-CN" dirty="0"/>
              </a:p>
              <a:p>
                <a:pPr marL="0" indent="0">
                  <a:buNone/>
                </a:pPr>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71472" y="1124744"/>
                <a:ext cx="8229600" cy="5544616"/>
              </a:xfrm>
              <a:blipFill rotWithShape="1">
                <a:blip r:embed="rId3"/>
                <a:stretch>
                  <a:fillRect l="-7" t="-3" r="7" b="11"/>
                </a:stretch>
              </a:blipFill>
            </p:spPr>
            <p:txBody>
              <a:bodyPr/>
              <a:lstStyle/>
              <a:p>
                <a:r>
                  <a:rPr lang="zh-CN"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楷体" panose="02010609060101010101" pitchFamily="49" charset="-122"/>
                <a:ea typeface="楷体" panose="02010609060101010101" pitchFamily="49" charset="-122"/>
              </a:rPr>
              <a:t>基与生成集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设 </a:t>
                </a:r>
                <a14:m>
                  <m:oMath xmlns:m="http://schemas.openxmlformats.org/officeDocument/2006/math">
                    <m:r>
                      <a:rPr kumimoji="1" lang="en-US" altLang="zh-CN" sz="2400" i="1">
                        <a:latin typeface="Cambria Math" panose="02040503050406030204" pitchFamily="18" charset="0"/>
                      </a:rPr>
                      <m:t>𝑉</m:t>
                    </m:r>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𝒱</m:t>
                    </m:r>
                    <m:r>
                      <a:rPr kumimoji="1" lang="en-US" altLang="zh-CN" sz="2400" i="1">
                        <a:latin typeface="Cambria Math" panose="02040503050406030204" pitchFamily="18" charset="0"/>
                      </a:rPr>
                      <m:t>,+,  </m:t>
                    </m:r>
                    <m:r>
                      <a:rPr kumimoji="1" lang="zh-CN" altLang="en-US" sz="2400" i="1">
                        <a:latin typeface="Cambria Math" panose="02040503050406030204" pitchFamily="18" charset="0"/>
                      </a:rPr>
                      <m:t>∙</m:t>
                    </m:r>
                    <m:r>
                      <a:rPr kumimoji="1" lang="en-US" altLang="zh-CN" sz="2400" i="1">
                        <a:latin typeface="Cambria Math" panose="02040503050406030204" pitchFamily="18" charset="0"/>
                      </a:rPr>
                      <m:t>)</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是一个向量空间，以及</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ℬ</m:t>
                    </m:r>
                    <m:r>
                      <a:rPr kumimoji="1" lang="en-US" altLang="zh-CN" sz="2400" i="1" smtClean="0">
                        <a:latin typeface="Cambria Math" panose="02040503050406030204" pitchFamily="18" charset="0"/>
                        <a:ea typeface="Cambria Math" panose="02040503050406030204" pitchFamily="18" charset="0"/>
                      </a:rPr>
                      <m:t>⊆</m:t>
                    </m:r>
                    <m:r>
                      <a:rPr kumimoji="1" lang="en-US" altLang="zh-CN" sz="2400" i="1" smtClean="0">
                        <a:latin typeface="Cambria Math" panose="02040503050406030204" pitchFamily="18" charset="0"/>
                        <a:ea typeface="Cambria Math" panose="02040503050406030204" pitchFamily="18" charset="0"/>
                      </a:rPr>
                      <m:t>𝒱</m:t>
                    </m:r>
                  </m:oMath>
                </a14:m>
                <a:r>
                  <a:rPr kumimoji="1" lang="zh-CN" altLang="en-US" sz="2400"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Cambria Math" panose="02040503050406030204" pitchFamily="18" charset="0"/>
                      </a:rPr>
                      <m:t>ℬ</m:t>
                    </m:r>
                    <m:r>
                      <a:rPr kumimoji="1" lang="en-US" altLang="zh-CN" sz="2400" i="1" dirty="0" smtClean="0">
                        <a:latin typeface="Cambria Math" panose="02040503050406030204" pitchFamily="18" charset="0"/>
                        <a:ea typeface="Cambria Math" panose="02040503050406030204" pitchFamily="18" charset="0"/>
                      </a:rPr>
                      <m:t>≠∅</m:t>
                    </m:r>
                  </m:oMath>
                </a14:m>
                <a:r>
                  <a:rPr kumimoji="1" lang="zh-CN" altLang="en-US" sz="2400" dirty="0">
                    <a:latin typeface="楷体" panose="02010609060101010101" pitchFamily="49" charset="-122"/>
                    <a:ea typeface="楷体" panose="02010609060101010101" pitchFamily="49" charset="-122"/>
                  </a:rPr>
                  <a:t>则下列各项等价：</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en-US" altLang="zh-CN" sz="2400" dirty="0">
                    <a:latin typeface="楷体" panose="02010609060101010101" pitchFamily="49" charset="-122"/>
                    <a:ea typeface="楷体" panose="02010609060101010101" pitchFamily="49" charset="-122"/>
                  </a:rPr>
                  <a:t>(1) </a:t>
                </a:r>
                <a14:m>
                  <m:oMath xmlns:m="http://schemas.openxmlformats.org/officeDocument/2006/math">
                    <m:r>
                      <a:rPr kumimoji="1" lang="en-US" altLang="zh-CN" sz="2400" i="1" dirty="0">
                        <a:latin typeface="Cambria Math" panose="02040503050406030204" pitchFamily="18" charset="0"/>
                        <a:ea typeface="Cambria Math" panose="02040503050406030204" pitchFamily="18" charset="0"/>
                      </a:rPr>
                      <m:t>ℬ</m:t>
                    </m:r>
                  </m:oMath>
                </a14:m>
                <a:r>
                  <a:rPr kumimoji="1" lang="zh-CN" altLang="en-US" sz="2400" dirty="0">
                    <a:latin typeface="楷体" panose="02010609060101010101" pitchFamily="49" charset="-122"/>
                    <a:ea typeface="楷体" panose="02010609060101010101" pitchFamily="49" charset="-122"/>
                  </a:rPr>
                  <a:t> 是</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a:latin typeface="Cambria Math" panose="02040503050406030204" pitchFamily="18" charset="0"/>
                      </a:rPr>
                      <m:t>𝑉</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的基。</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en-US" altLang="zh-CN" sz="2400" dirty="0">
                    <a:latin typeface="楷体" panose="02010609060101010101" pitchFamily="49" charset="-122"/>
                    <a:ea typeface="楷体" panose="02010609060101010101" pitchFamily="49" charset="-122"/>
                  </a:rPr>
                  <a:t>(2) </a:t>
                </a:r>
                <a14:m>
                  <m:oMath xmlns:m="http://schemas.openxmlformats.org/officeDocument/2006/math">
                    <m:r>
                      <a:rPr kumimoji="1" lang="en-US" altLang="zh-CN" sz="2400" i="1" dirty="0">
                        <a:latin typeface="Cambria Math" panose="02040503050406030204" pitchFamily="18" charset="0"/>
                        <a:ea typeface="Cambria Math" panose="02040503050406030204" pitchFamily="18" charset="0"/>
                      </a:rPr>
                      <m:t>ℬ</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是 </a:t>
                </a:r>
                <a14:m>
                  <m:oMath xmlns:m="http://schemas.openxmlformats.org/officeDocument/2006/math">
                    <m:r>
                      <a:rPr kumimoji="1" lang="en-US" altLang="zh-CN" sz="2400" i="1">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 的最小生成集。</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en-US" altLang="zh-CN" sz="2400" dirty="0">
                    <a:latin typeface="楷体" panose="02010609060101010101" pitchFamily="49" charset="-122"/>
                    <a:ea typeface="楷体" panose="02010609060101010101" pitchFamily="49" charset="-122"/>
                  </a:rPr>
                  <a:t>(3) </a:t>
                </a:r>
                <a14:m>
                  <m:oMath xmlns:m="http://schemas.openxmlformats.org/officeDocument/2006/math">
                    <m:r>
                      <a:rPr kumimoji="1" lang="en-US" altLang="zh-CN" sz="2400" i="1" dirty="0">
                        <a:latin typeface="Cambria Math" panose="02040503050406030204" pitchFamily="18" charset="0"/>
                        <a:ea typeface="Cambria Math" panose="02040503050406030204" pitchFamily="18" charset="0"/>
                      </a:rPr>
                      <m:t>ℬ</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是 </a:t>
                </a:r>
                <a14:m>
                  <m:oMath xmlns:m="http://schemas.openxmlformats.org/officeDocument/2006/math">
                    <m:r>
                      <a:rPr kumimoji="1" lang="en-US" altLang="zh-CN" sz="2400" i="1">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 中向量的最大线性独立集合，即往</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dirty="0">
                        <a:latin typeface="Cambria Math" panose="02040503050406030204" pitchFamily="18" charset="0"/>
                        <a:ea typeface="Cambria Math" panose="02040503050406030204" pitchFamily="18" charset="0"/>
                      </a:rPr>
                      <m:t>ℬ</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中增加任何向量都使它们线性相关。</a:t>
                </a:r>
                <a:endParaRPr kumimoji="1"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kumimoji="1" lang="en-US" altLang="zh-CN" sz="2400" dirty="0">
                    <a:latin typeface="楷体" panose="02010609060101010101" pitchFamily="49" charset="-122"/>
                    <a:ea typeface="楷体" panose="02010609060101010101" pitchFamily="49" charset="-122"/>
                  </a:rPr>
                  <a:t>(4) </a:t>
                </a:r>
                <a:r>
                  <a:rPr kumimoji="1" lang="zh-CN" altLang="en-US" sz="2400" dirty="0">
                    <a:latin typeface="楷体" panose="02010609060101010101" pitchFamily="49" charset="-122"/>
                    <a:ea typeface="楷体" panose="02010609060101010101" pitchFamily="49" charset="-122"/>
                  </a:rPr>
                  <a:t>任意向量</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1" i="1" smtClean="0">
                        <a:latin typeface="Cambria Math" panose="02040503050406030204" pitchFamily="18" charset="0"/>
                      </a:rPr>
                      <m:t>𝒙</m:t>
                    </m:r>
                    <m:r>
                      <a:rPr kumimoji="1" lang="en-US" altLang="zh-CN" sz="2400" b="1"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𝑉</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都能表示成 </a:t>
                </a:r>
                <a14:m>
                  <m:oMath xmlns:m="http://schemas.openxmlformats.org/officeDocument/2006/math">
                    <m:r>
                      <a:rPr kumimoji="1" lang="en-US" altLang="zh-CN" sz="2400" i="1" dirty="0">
                        <a:latin typeface="Cambria Math" panose="02040503050406030204" pitchFamily="18" charset="0"/>
                        <a:ea typeface="Cambria Math" panose="02040503050406030204" pitchFamily="18" charset="0"/>
                      </a:rPr>
                      <m:t>ℬ</m:t>
                    </m:r>
                  </m:oMath>
                </a14:m>
                <a:r>
                  <a:rPr kumimoji="1" lang="zh-CN" altLang="en-US" sz="2400" dirty="0">
                    <a:latin typeface="楷体" panose="02010609060101010101" pitchFamily="49" charset="-122"/>
                    <a:ea typeface="楷体" panose="02010609060101010101" pitchFamily="49" charset="-122"/>
                  </a:rPr>
                  <a:t> 中向量的线性组合，而且表示方法唯一，即若</a:t>
                </a:r>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a:latin typeface="Cambria Math" panose="02040503050406030204" pitchFamily="18" charset="0"/>
                        </a:rPr>
                        <m:t>𝒙</m:t>
                      </m:r>
                      <m:r>
                        <a:rPr kumimoji="1" lang="en-US" altLang="zh-CN" sz="2400">
                          <a:latin typeface="Cambria Math" panose="02040503050406030204" pitchFamily="18" charset="0"/>
                        </a:rPr>
                        <m:t>=</m:t>
                      </m:r>
                      <m:nary>
                        <m:naryPr>
                          <m:chr m:val="∑"/>
                          <m:ctrlPr>
                            <a:rPr kumimoji="1" lang="en-US" altLang="zh-CN" sz="2400" i="1">
                              <a:latin typeface="Cambria Math" panose="02040503050406030204" pitchFamily="18" charset="0"/>
                            </a:rPr>
                          </m:ctrlPr>
                        </m:naryPr>
                        <m:sub>
                          <m:r>
                            <m:rPr>
                              <m:brk m:alnAt="23"/>
                            </m:rPr>
                            <a:rPr kumimoji="1" lang="en-US" altLang="zh-CN" sz="2400">
                              <a:latin typeface="Cambria Math" panose="02040503050406030204" pitchFamily="18" charset="0"/>
                            </a:rPr>
                            <m:t>𝑖</m:t>
                          </m:r>
                          <m:r>
                            <a:rPr kumimoji="1" lang="en-US" altLang="zh-CN" sz="2400">
                              <a:latin typeface="Cambria Math" panose="02040503050406030204" pitchFamily="18" charset="0"/>
                            </a:rPr>
                            <m:t>=1</m:t>
                          </m:r>
                        </m:sub>
                        <m:sup>
                          <m:r>
                            <a:rPr kumimoji="1" lang="en-US" altLang="zh-CN" sz="2400">
                              <a:latin typeface="Cambria Math" panose="02040503050406030204" pitchFamily="18" charset="0"/>
                            </a:rPr>
                            <m:t>𝑘</m:t>
                          </m:r>
                        </m:sup>
                        <m:e>
                          <m:sSub>
                            <m:sSubPr>
                              <m:ctrlPr>
                                <a:rPr kumimoji="1" lang="en-US" altLang="zh-CN" sz="2400" i="1">
                                  <a:latin typeface="Cambria Math" panose="02040503050406030204" pitchFamily="18" charset="0"/>
                                </a:rPr>
                              </m:ctrlPr>
                            </m:sSubPr>
                            <m:e>
                              <m:r>
                                <a:rPr kumimoji="1" lang="en-US" altLang="zh-CN" sz="2400">
                                  <a:latin typeface="Cambria Math" panose="02040503050406030204" pitchFamily="18" charset="0"/>
                                </a:rPr>
                                <m:t>𝜆</m:t>
                              </m:r>
                            </m:e>
                            <m:sub>
                              <m:r>
                                <a:rPr kumimoji="1" lang="en-US" altLang="zh-CN" sz="2400">
                                  <a:latin typeface="Cambria Math" panose="02040503050406030204" pitchFamily="18" charset="0"/>
                                </a:rPr>
                                <m:t>𝑖</m:t>
                              </m:r>
                            </m:sub>
                          </m:sSub>
                          <m:sSub>
                            <m:sSubPr>
                              <m:ctrlPr>
                                <a:rPr kumimoji="1" lang="en-US" altLang="zh-CN" sz="2400" i="1">
                                  <a:latin typeface="Cambria Math" panose="02040503050406030204" pitchFamily="18" charset="0"/>
                                </a:rPr>
                              </m:ctrlPr>
                            </m:sSubPr>
                            <m:e>
                              <m:r>
                                <a:rPr kumimoji="1" lang="en-US" altLang="zh-CN" sz="2400">
                                  <a:latin typeface="Cambria Math" panose="02040503050406030204" pitchFamily="18" charset="0"/>
                                </a:rPr>
                                <m:t>𝒃</m:t>
                              </m:r>
                            </m:e>
                            <m:sub>
                              <m:r>
                                <a:rPr kumimoji="1" lang="en-US" altLang="zh-CN" sz="2400">
                                  <a:latin typeface="Cambria Math" panose="02040503050406030204" pitchFamily="18" charset="0"/>
                                </a:rPr>
                                <m:t>𝑖</m:t>
                              </m:r>
                            </m:sub>
                          </m:sSub>
                          <m:r>
                            <a:rPr kumimoji="1" lang="en-US" altLang="zh-CN" sz="2400">
                              <a:latin typeface="Cambria Math" panose="02040503050406030204" pitchFamily="18" charset="0"/>
                            </a:rPr>
                            <m:t>=</m:t>
                          </m:r>
                          <m:nary>
                            <m:naryPr>
                              <m:chr m:val="∑"/>
                              <m:ctrlPr>
                                <a:rPr kumimoji="1" lang="en-US" altLang="zh-CN" sz="2400" i="1">
                                  <a:latin typeface="Cambria Math" panose="02040503050406030204" pitchFamily="18" charset="0"/>
                                </a:rPr>
                              </m:ctrlPr>
                            </m:naryPr>
                            <m:sub>
                              <m:r>
                                <m:rPr>
                                  <m:brk m:alnAt="23"/>
                                </m:rPr>
                                <a:rPr kumimoji="1" lang="en-US" altLang="zh-CN" sz="2400">
                                  <a:latin typeface="Cambria Math" panose="02040503050406030204" pitchFamily="18" charset="0"/>
                                </a:rPr>
                                <m:t>𝑖</m:t>
                              </m:r>
                              <m:r>
                                <a:rPr kumimoji="1" lang="en-US" altLang="zh-CN" sz="2400">
                                  <a:latin typeface="Cambria Math" panose="02040503050406030204" pitchFamily="18" charset="0"/>
                                </a:rPr>
                                <m:t>=1</m:t>
                              </m:r>
                            </m:sub>
                            <m:sup>
                              <m:r>
                                <a:rPr kumimoji="1" lang="en-US" altLang="zh-CN" sz="2400">
                                  <a:latin typeface="Cambria Math" panose="02040503050406030204" pitchFamily="18" charset="0"/>
                                </a:rPr>
                                <m:t>𝑘</m:t>
                              </m:r>
                            </m:sup>
                            <m:e>
                              <m:sSub>
                                <m:sSubPr>
                                  <m:ctrlPr>
                                    <a:rPr kumimoji="1" lang="en-US" altLang="zh-CN" sz="2400" i="1">
                                      <a:latin typeface="Cambria Math" panose="02040503050406030204" pitchFamily="18" charset="0"/>
                                    </a:rPr>
                                  </m:ctrlPr>
                                </m:sSubPr>
                                <m:e>
                                  <m:r>
                                    <a:rPr kumimoji="1" lang="en-US" altLang="zh-CN" sz="2400">
                                      <a:latin typeface="Cambria Math" panose="02040503050406030204" pitchFamily="18" charset="0"/>
                                    </a:rPr>
                                    <m:t>𝜓</m:t>
                                  </m:r>
                                </m:e>
                                <m:sub>
                                  <m:r>
                                    <a:rPr kumimoji="1" lang="en-US" altLang="zh-CN" sz="2400">
                                      <a:latin typeface="Cambria Math" panose="02040503050406030204" pitchFamily="18" charset="0"/>
                                    </a:rPr>
                                    <m:t>𝑖</m:t>
                                  </m:r>
                                </m:sub>
                              </m:sSub>
                              <m:sSub>
                                <m:sSubPr>
                                  <m:ctrlPr>
                                    <a:rPr kumimoji="1" lang="en-US" altLang="zh-CN" sz="2400" i="1">
                                      <a:latin typeface="Cambria Math" panose="02040503050406030204" pitchFamily="18" charset="0"/>
                                    </a:rPr>
                                  </m:ctrlPr>
                                </m:sSubPr>
                                <m:e>
                                  <m:r>
                                    <a:rPr kumimoji="1" lang="en-US" altLang="zh-CN" sz="2400">
                                      <a:latin typeface="Cambria Math" panose="02040503050406030204" pitchFamily="18" charset="0"/>
                                    </a:rPr>
                                    <m:t>𝒃</m:t>
                                  </m:r>
                                </m:e>
                                <m:sub>
                                  <m:r>
                                    <a:rPr kumimoji="1" lang="en-US" altLang="zh-CN" sz="2400">
                                      <a:latin typeface="Cambria Math" panose="02040503050406030204" pitchFamily="18" charset="0"/>
                                    </a:rPr>
                                    <m:t>𝑖</m:t>
                                  </m:r>
                                </m:sub>
                              </m:sSub>
                            </m:e>
                          </m:nary>
                        </m:e>
                      </m:nary>
                    </m:oMath>
                  </m:oMathPara>
                </a14:m>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且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a:latin typeface="Cambria Math" panose="02040503050406030204" pitchFamily="18" charset="0"/>
                          </a:rPr>
                          <m:t>𝜆</m:t>
                        </m:r>
                      </m:e>
                      <m:sub>
                        <m:r>
                          <a:rPr kumimoji="1" lang="en-US" altLang="zh-CN" sz="2400">
                            <a:latin typeface="Cambria Math" panose="02040503050406030204" pitchFamily="18" charset="0"/>
                          </a:rPr>
                          <m:t>𝑖</m:t>
                        </m:r>
                      </m:sub>
                    </m:sSub>
                    <m:r>
                      <a:rPr kumimoji="1" lang="en-US" altLang="zh-CN" sz="2400">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a:latin typeface="Cambria Math" panose="02040503050406030204" pitchFamily="18" charset="0"/>
                          </a:rPr>
                          <m:t>𝜓</m:t>
                        </m:r>
                      </m:e>
                      <m:sub>
                        <m:r>
                          <a:rPr kumimoji="1" lang="en-US" altLang="zh-CN" sz="2400">
                            <a:latin typeface="Cambria Math" panose="02040503050406030204" pitchFamily="18" charset="0"/>
                          </a:rPr>
                          <m:t>𝑖</m:t>
                        </m:r>
                      </m:sub>
                    </m:sSub>
                    <m:r>
                      <a:rPr kumimoji="1" lang="en-US" altLang="zh-CN" sz="2400">
                        <a:latin typeface="Cambria Math" panose="02040503050406030204" pitchFamily="18" charset="0"/>
                      </a:rPr>
                      <m:t>∈</m:t>
                    </m:r>
                    <m:r>
                      <a:rPr kumimoji="1" lang="en-US" altLang="zh-CN" sz="2400">
                        <a:latin typeface="Cambria Math" panose="02040503050406030204" pitchFamily="18" charset="0"/>
                      </a:rPr>
                      <m:t>ℝ</m:t>
                    </m:r>
                  </m:oMath>
                </a14:m>
                <a:r>
                  <a:rPr kumimoji="1" lang="zh-CN" altLang="en-US" sz="2400" dirty="0">
                    <a:latin typeface="楷体" panose="02010609060101010101" pitchFamily="49" charset="-122"/>
                    <a:ea typeface="楷体" panose="02010609060101010101" pitchFamily="49" charset="-122"/>
                  </a:rPr>
                  <a:t>，</a:t>
                </a:r>
                <a14:m>
                  <m:oMath xmlns:m="http://schemas.openxmlformats.org/officeDocument/2006/math">
                    <m:sSub>
                      <m:sSubPr>
                        <m:ctrlPr>
                          <a:rPr kumimoji="1" lang="en-US" altLang="zh-CN" sz="2400" i="1" dirty="0">
                            <a:latin typeface="Cambria Math" panose="02040503050406030204" pitchFamily="18" charset="0"/>
                          </a:rPr>
                        </m:ctrlPr>
                      </m:sSubPr>
                      <m:e>
                        <m:r>
                          <a:rPr kumimoji="1" lang="en-US" altLang="zh-CN" sz="2400" dirty="0">
                            <a:latin typeface="Cambria Math" panose="02040503050406030204" pitchFamily="18" charset="0"/>
                          </a:rPr>
                          <m:t>𝒃</m:t>
                        </m:r>
                      </m:e>
                      <m:sub>
                        <m:r>
                          <a:rPr kumimoji="1" lang="en-US" altLang="zh-CN" sz="2400" dirty="0">
                            <a:latin typeface="Cambria Math" panose="02040503050406030204" pitchFamily="18" charset="0"/>
                          </a:rPr>
                          <m:t>𝑖</m:t>
                        </m:r>
                      </m:sub>
                    </m:sSub>
                    <m:r>
                      <a:rPr kumimoji="1" lang="en-US" altLang="zh-CN" sz="2400" dirty="0">
                        <a:latin typeface="Cambria Math" panose="02040503050406030204" pitchFamily="18" charset="0"/>
                      </a:rPr>
                      <m:t>∈</m:t>
                    </m:r>
                    <m:r>
                      <a:rPr kumimoji="1" lang="en-US" altLang="zh-CN" sz="2400" dirty="0">
                        <a:latin typeface="Cambria Math" panose="02040503050406030204" pitchFamily="18" charset="0"/>
                      </a:rPr>
                      <m:t>ℬ</m:t>
                    </m:r>
                  </m:oMath>
                </a14:m>
                <a:r>
                  <a:rPr kumimoji="1" lang="zh-CN" altLang="en-US" sz="2400" dirty="0">
                    <a:latin typeface="楷体" panose="02010609060101010101" pitchFamily="49" charset="-122"/>
                    <a:ea typeface="楷体" panose="02010609060101010101" pitchFamily="49" charset="-122"/>
                  </a:rPr>
                  <a:t> 则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a:latin typeface="Cambria Math" panose="02040503050406030204" pitchFamily="18" charset="0"/>
                          </a:rPr>
                          <m:t>𝜆</m:t>
                        </m:r>
                      </m:e>
                      <m:sub>
                        <m:r>
                          <a:rPr kumimoji="1" lang="en-US" altLang="zh-CN" sz="2400">
                            <a:latin typeface="Cambria Math" panose="02040503050406030204" pitchFamily="18" charset="0"/>
                          </a:rPr>
                          <m:t>𝑖</m:t>
                        </m:r>
                      </m:sub>
                    </m:sSub>
                    <m:r>
                      <a:rPr kumimoji="1" lang="en-US" altLang="zh-CN" sz="240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a:latin typeface="Cambria Math" panose="02040503050406030204" pitchFamily="18" charset="0"/>
                          </a:rPr>
                          <m:t>𝜓</m:t>
                        </m:r>
                      </m:e>
                      <m:sub>
                        <m:r>
                          <a:rPr kumimoji="1" lang="en-US" altLang="zh-CN" sz="2400">
                            <a:latin typeface="Cambria Math" panose="02040503050406030204" pitchFamily="18" charset="0"/>
                          </a:rPr>
                          <m:t>𝑖</m:t>
                        </m:r>
                      </m:sub>
                    </m:sSub>
                  </m:oMath>
                </a14:m>
                <a:r>
                  <a:rPr kumimoji="1" lang="zh-CN" altLang="en-US" sz="2400" dirty="0">
                    <a:latin typeface="楷体" panose="02010609060101010101" pitchFamily="49" charset="-122"/>
                    <a:ea typeface="楷体" panose="02010609060101010101" pitchFamily="49" charset="-122"/>
                  </a:rPr>
                  <a:t>，</a:t>
                </a:r>
                <a14:m>
                  <m:oMath xmlns:m="http://schemas.openxmlformats.org/officeDocument/2006/math">
                    <m:r>
                      <a:rPr kumimoji="1" lang="en-US" altLang="zh-CN" sz="2400" dirty="0">
                        <a:latin typeface="Cambria Math" panose="02040503050406030204" pitchFamily="18" charset="0"/>
                      </a:rPr>
                      <m:t>𝑖</m:t>
                    </m:r>
                    <m:r>
                      <a:rPr kumimoji="1" lang="en-US" altLang="zh-CN" sz="2400" dirty="0">
                        <a:latin typeface="Cambria Math" panose="02040503050406030204" pitchFamily="18" charset="0"/>
                      </a:rPr>
                      <m:t>=1,2, …,</m:t>
                    </m:r>
                    <m:r>
                      <a:rPr kumimoji="1" lang="en-US" altLang="zh-CN" sz="2400" dirty="0">
                        <a:latin typeface="Cambria Math" panose="02040503050406030204" pitchFamily="18" charset="0"/>
                      </a:rPr>
                      <m:t>𝑘</m:t>
                    </m:r>
                  </m:oMath>
                </a14:m>
                <a:r>
                  <a:rPr kumimoji="1" lang="zh-CN" altLang="en-US" sz="2400" dirty="0">
                    <a:latin typeface="楷体" panose="02010609060101010101" pitchFamily="49" charset="-122"/>
                    <a:ea typeface="楷体" panose="02010609060101010101" pitchFamily="49" charset="-122"/>
                  </a:rPr>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标准基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zh-CN" altLang="en-US" sz="2400" dirty="0">
                    <a:latin typeface="楷体" panose="02010609060101010101" pitchFamily="49" charset="-122"/>
                    <a:ea typeface="楷体" panose="02010609060101010101" pitchFamily="49" charset="-122"/>
                  </a:rPr>
                  <a:t>（标准基）：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构成了</a:t>
                </a:r>
                <a14:m>
                  <m:oMath xmlns:m="http://schemas.openxmlformats.org/officeDocument/2006/math">
                    <m:sSup>
                      <m:sSupPr>
                        <m:ctrlPr>
                          <a:rPr kumimoji="1" lang="en-US" altLang="zh-CN" sz="2400" b="0" i="1" smtClean="0">
                            <a:latin typeface="Cambria Math" panose="02040503050406030204" pitchFamily="18" charset="0"/>
                            <a:ea typeface="楷体" panose="02010609060101010101" pitchFamily="49" charset="-122"/>
                          </a:rPr>
                        </m:ctrlPr>
                      </m:sSupPr>
                      <m:e>
                        <m:r>
                          <a:rPr kumimoji="1" lang="en-US" altLang="zh-CN" sz="2400" b="0" i="1" smtClean="0">
                            <a:latin typeface="Cambria Math" panose="02040503050406030204" pitchFamily="18" charset="0"/>
                            <a:ea typeface="楷体" panose="02010609060101010101" pitchFamily="49" charset="-122"/>
                          </a:rPr>
                          <m:t>𝑅</m:t>
                        </m:r>
                      </m:e>
                      <m:sup>
                        <m:r>
                          <a:rPr kumimoji="1" lang="en-US" altLang="zh-CN" sz="2400" b="0" i="1" smtClean="0">
                            <a:latin typeface="Cambria Math" panose="02040503050406030204" pitchFamily="18" charset="0"/>
                            <a:ea typeface="楷体" panose="02010609060101010101" pitchFamily="49" charset="-122"/>
                          </a:rPr>
                          <m:t>𝑛</m:t>
                        </m:r>
                      </m:sup>
                    </m:sSup>
                  </m:oMath>
                </a14:m>
                <a:r>
                  <a:rPr kumimoji="1" lang="zh-CN" altLang="en-US" sz="2400" dirty="0">
                    <a:latin typeface="楷体" panose="02010609060101010101" pitchFamily="49" charset="-122"/>
                    <a:ea typeface="楷体" panose="02010609060101010101" pitchFamily="49" charset="-122"/>
                  </a:rPr>
                  <a:t>的一组基，通常被称为标准基。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835697" y="2204864"/>
            <a:ext cx="5058559" cy="129614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楷体" panose="02010609060101010101" pitchFamily="49" charset="-122"/>
                <a:ea typeface="楷体" panose="02010609060101010101" pitchFamily="49" charset="-122"/>
              </a:rPr>
              <a:t>标准基与基</a:t>
            </a:r>
            <a:r>
              <a:rPr kumimoji="1" lang="en-US" altLang="zh-CN" dirty="0">
                <a:latin typeface="楷体" panose="02010609060101010101" pitchFamily="49" charset="-122"/>
                <a:ea typeface="楷体" panose="02010609060101010101" pitchFamily="49" charset="-122"/>
              </a:rPr>
              <a:t> </a:t>
            </a:r>
            <a:endParaRPr kumimoji="1"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在</a:t>
                </a:r>
                <a14:m>
                  <m:oMath xmlns:m="http://schemas.openxmlformats.org/officeDocument/2006/math">
                    <m:r>
                      <a:rPr kumimoji="1" lang="zh-CN" altLang="en-US" sz="2400" b="0" i="0" smtClean="0">
                        <a:latin typeface="Cambria Math" panose="02040503050406030204" pitchFamily="18" charset="0"/>
                      </a:rPr>
                      <m:t> </m:t>
                    </m:r>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ea typeface="Cambria Math" panose="02040503050406030204" pitchFamily="18" charset="0"/>
                          </a:rPr>
                          <m:t>ℝ</m:t>
                        </m:r>
                      </m:e>
                      <m:sup>
                        <m:r>
                          <a:rPr kumimoji="1" lang="en-US" altLang="zh-CN" sz="2400" b="0" i="1" smtClean="0">
                            <a:latin typeface="Cambria Math" panose="02040503050406030204" pitchFamily="18" charset="0"/>
                          </a:rPr>
                          <m:t>3</m:t>
                        </m:r>
                        <m:r>
                          <a:rPr kumimoji="1" lang="zh-CN" altLang="en-US" sz="2400" b="0" i="1" smtClean="0">
                            <a:latin typeface="Cambria Math" panose="02040503050406030204" pitchFamily="18" charset="0"/>
                          </a:rPr>
                          <m:t> </m:t>
                        </m:r>
                      </m:sup>
                    </m:sSup>
                  </m:oMath>
                </a14:m>
                <a:r>
                  <a:rPr kumimoji="1" lang="zh-CN" altLang="en-US" sz="2400" dirty="0">
                    <a:latin typeface="楷体" panose="02010609060101010101" pitchFamily="49" charset="-122"/>
                    <a:ea typeface="楷体" panose="02010609060101010101" pitchFamily="49" charset="-122"/>
                  </a:rPr>
                  <a:t>中，标准基是 </a:t>
                </a:r>
                <a14:m>
                  <m:oMath xmlns:m="http://schemas.openxmlformats.org/officeDocument/2006/math">
                    <m:r>
                      <a:rPr kumimoji="1" lang="en-US" altLang="zh-CN" sz="2400" i="1" dirty="0">
                        <a:latin typeface="Cambria Math" panose="02040503050406030204" pitchFamily="18" charset="0"/>
                        <a:ea typeface="Cambria Math" panose="02040503050406030204" pitchFamily="18" charset="0"/>
                      </a:rPr>
                      <m:t>ℬ</m:t>
                    </m:r>
                    <m:r>
                      <a:rPr kumimoji="1" lang="en-US" altLang="zh-CN" sz="2400" b="0" i="1" dirty="0" smtClean="0">
                        <a:latin typeface="Cambria Math" panose="02040503050406030204" pitchFamily="18" charset="0"/>
                        <a:ea typeface="Cambria Math" panose="02040503050406030204" pitchFamily="18" charset="0"/>
                      </a:rPr>
                      <m:t>=</m:t>
                    </m:r>
                    <m:d>
                      <m:dPr>
                        <m:begChr m:val="{"/>
                        <m:endChr m:val="}"/>
                        <m:ctrlPr>
                          <a:rPr kumimoji="1" lang="en-US" altLang="zh-CN" sz="2400" b="0" i="1" dirty="0" smtClean="0">
                            <a:latin typeface="Cambria Math" panose="02040503050406030204" pitchFamily="18" charset="0"/>
                            <a:ea typeface="Cambria Math" panose="02040503050406030204" pitchFamily="18" charset="0"/>
                          </a:rPr>
                        </m:ctrlPr>
                      </m:dPr>
                      <m:e>
                        <m:d>
                          <m:dPr>
                            <m:begChr m:val="["/>
                            <m:endChr m:val="]"/>
                            <m:ctrlPr>
                              <a:rPr kumimoji="1" lang="en-US" altLang="zh-CN" sz="2400" b="0" i="1" dirty="0"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400" b="0" i="1" dirty="0" smtClean="0">
                                    <a:latin typeface="Cambria Math" panose="02040503050406030204" pitchFamily="18" charset="0"/>
                                    <a:ea typeface="Cambria Math" panose="02040503050406030204" pitchFamily="18" charset="0"/>
                                  </a:rPr>
                                </m:ctrlPr>
                              </m:mPr>
                              <m:mr>
                                <m:e>
                                  <m:r>
                                    <m:rPr>
                                      <m:brk m:alnAt="7"/>
                                    </m:rPr>
                                    <a:rPr kumimoji="1" lang="en-US" altLang="zh-CN" sz="2400" b="0" i="1" dirty="0" smtClean="0">
                                      <a:latin typeface="Cambria Math" panose="02040503050406030204" pitchFamily="18" charset="0"/>
                                      <a:ea typeface="Cambria Math" panose="02040503050406030204" pitchFamily="18" charset="0"/>
                                    </a:rPr>
                                    <m:t>1</m:t>
                                  </m:r>
                                </m:e>
                              </m:mr>
                              <m:mr>
                                <m:e>
                                  <m:r>
                                    <a:rPr kumimoji="1" lang="en-US" altLang="zh-CN" sz="2400" b="0" i="1" dirty="0" smtClean="0">
                                      <a:latin typeface="Cambria Math" panose="02040503050406030204" pitchFamily="18" charset="0"/>
                                      <a:ea typeface="Cambria Math" panose="02040503050406030204" pitchFamily="18" charset="0"/>
                                    </a:rPr>
                                    <m:t>0</m:t>
                                  </m:r>
                                </m:e>
                              </m:mr>
                              <m:mr>
                                <m:e>
                                  <m:r>
                                    <a:rPr kumimoji="1" lang="en-US" altLang="zh-CN" sz="2400" b="0" i="1" dirty="0" smtClean="0">
                                      <a:latin typeface="Cambria Math" panose="02040503050406030204" pitchFamily="18" charset="0"/>
                                      <a:ea typeface="Cambria Math" panose="02040503050406030204" pitchFamily="18" charset="0"/>
                                    </a:rPr>
                                    <m:t>0</m:t>
                                  </m:r>
                                </m:e>
                              </m:mr>
                            </m:m>
                          </m:e>
                        </m:d>
                        <m:r>
                          <a:rPr kumimoji="1" lang="en-US" altLang="zh-CN" sz="2400" b="0" i="1" dirty="0" smtClean="0">
                            <a:latin typeface="Cambria Math" panose="02040503050406030204" pitchFamily="18" charset="0"/>
                            <a:ea typeface="Cambria Math" panose="02040503050406030204" pitchFamily="18" charset="0"/>
                          </a:rPr>
                          <m:t>, </m:t>
                        </m:r>
                        <m:d>
                          <m:dPr>
                            <m:begChr m:val="["/>
                            <m:endChr m:val="]"/>
                            <m:ctrlPr>
                              <a:rPr kumimoji="1" lang="en-US" altLang="zh-CN" sz="2400" b="0" i="1" dirty="0"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400" b="0" i="1" dirty="0" smtClean="0">
                                    <a:latin typeface="Cambria Math" panose="02040503050406030204" pitchFamily="18" charset="0"/>
                                    <a:ea typeface="Cambria Math" panose="02040503050406030204" pitchFamily="18" charset="0"/>
                                  </a:rPr>
                                </m:ctrlPr>
                              </m:mPr>
                              <m:mr>
                                <m:e>
                                  <m:r>
                                    <m:rPr>
                                      <m:brk m:alnAt="7"/>
                                    </m:rPr>
                                    <a:rPr kumimoji="1" lang="en-US" altLang="zh-CN" sz="2400" b="0" i="1" dirty="0" smtClean="0">
                                      <a:latin typeface="Cambria Math" panose="02040503050406030204" pitchFamily="18" charset="0"/>
                                      <a:ea typeface="Cambria Math" panose="02040503050406030204" pitchFamily="18" charset="0"/>
                                    </a:rPr>
                                    <m:t>0</m:t>
                                  </m:r>
                                </m:e>
                              </m:mr>
                              <m:mr>
                                <m:e>
                                  <m:r>
                                    <a:rPr kumimoji="1" lang="en-US" altLang="zh-CN" sz="2400" b="0" i="1" dirty="0" smtClean="0">
                                      <a:latin typeface="Cambria Math" panose="02040503050406030204" pitchFamily="18" charset="0"/>
                                      <a:ea typeface="Cambria Math" panose="02040503050406030204" pitchFamily="18" charset="0"/>
                                    </a:rPr>
                                    <m:t>1</m:t>
                                  </m:r>
                                </m:e>
                              </m:mr>
                              <m:mr>
                                <m:e>
                                  <m:r>
                                    <a:rPr kumimoji="1" lang="en-US" altLang="zh-CN" sz="2400" b="0" i="1" dirty="0" smtClean="0">
                                      <a:latin typeface="Cambria Math" panose="02040503050406030204" pitchFamily="18" charset="0"/>
                                      <a:ea typeface="Cambria Math" panose="02040503050406030204" pitchFamily="18" charset="0"/>
                                    </a:rPr>
                                    <m:t>0</m:t>
                                  </m:r>
                                </m:e>
                              </m:mr>
                            </m:m>
                          </m:e>
                        </m:d>
                        <m:r>
                          <a:rPr kumimoji="1" lang="en-US" altLang="zh-CN" sz="2400" b="0" i="1" dirty="0" smtClean="0">
                            <a:latin typeface="Cambria Math" panose="02040503050406030204" pitchFamily="18" charset="0"/>
                            <a:ea typeface="Cambria Math" panose="02040503050406030204" pitchFamily="18" charset="0"/>
                          </a:rPr>
                          <m:t>, </m:t>
                        </m:r>
                        <m:d>
                          <m:dPr>
                            <m:begChr m:val="["/>
                            <m:endChr m:val="]"/>
                            <m:ctrlPr>
                              <a:rPr kumimoji="1" lang="en-US" altLang="zh-CN" sz="2400" b="0" i="1" dirty="0"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400" b="0" i="1" dirty="0" smtClean="0">
                                    <a:latin typeface="Cambria Math" panose="02040503050406030204" pitchFamily="18" charset="0"/>
                                    <a:ea typeface="Cambria Math" panose="02040503050406030204" pitchFamily="18" charset="0"/>
                                  </a:rPr>
                                </m:ctrlPr>
                              </m:mPr>
                              <m:mr>
                                <m:e>
                                  <m:r>
                                    <m:rPr>
                                      <m:brk m:alnAt="7"/>
                                    </m:rPr>
                                    <a:rPr kumimoji="1" lang="en-US" altLang="zh-CN" sz="2400" b="0" i="1" dirty="0" smtClean="0">
                                      <a:latin typeface="Cambria Math" panose="02040503050406030204" pitchFamily="18" charset="0"/>
                                      <a:ea typeface="Cambria Math" panose="02040503050406030204" pitchFamily="18" charset="0"/>
                                    </a:rPr>
                                    <m:t>0</m:t>
                                  </m:r>
                                </m:e>
                              </m:mr>
                              <m:mr>
                                <m:e>
                                  <m:r>
                                    <a:rPr kumimoji="1" lang="en-US" altLang="zh-CN" sz="2400" b="0" i="1" dirty="0" smtClean="0">
                                      <a:latin typeface="Cambria Math" panose="02040503050406030204" pitchFamily="18" charset="0"/>
                                      <a:ea typeface="Cambria Math" panose="02040503050406030204" pitchFamily="18" charset="0"/>
                                    </a:rPr>
                                    <m:t>0</m:t>
                                  </m:r>
                                </m:e>
                              </m:mr>
                              <m:mr>
                                <m:e>
                                  <m:r>
                                    <a:rPr kumimoji="1" lang="en-US" altLang="zh-CN" sz="2400" b="0" i="1" dirty="0" smtClean="0">
                                      <a:latin typeface="Cambria Math" panose="02040503050406030204" pitchFamily="18" charset="0"/>
                                      <a:ea typeface="Cambria Math" panose="02040503050406030204" pitchFamily="18" charset="0"/>
                                    </a:rPr>
                                    <m:t>1</m:t>
                                  </m:r>
                                </m:e>
                              </m:mr>
                            </m:m>
                          </m:e>
                        </m:d>
                      </m:e>
                    </m:d>
                  </m:oMath>
                </a14:m>
                <a:r>
                  <a:rPr kumimoji="1" lang="zh-CN" altLang="en-US" sz="2400" dirty="0">
                    <a:latin typeface="楷体" panose="02010609060101010101" pitchFamily="49" charset="-122"/>
                    <a:ea typeface="楷体" panose="02010609060101010101" pitchFamily="49" charset="-122"/>
                  </a:rPr>
                  <a:t>，其它不同的基还有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14:m>
                  <m:oMath xmlns:m="http://schemas.openxmlformats.org/officeDocument/2006/math">
                    <m:sSub>
                      <m:sSubPr>
                        <m:ctrlPr>
                          <a:rPr kumimoji="1" lang="en-US" altLang="zh-CN" sz="2400" i="1" dirty="0" smtClean="0">
                            <a:latin typeface="Cambria Math" panose="02040503050406030204" pitchFamily="18" charset="0"/>
                            <a:ea typeface="Cambria Math" panose="02040503050406030204" pitchFamily="18" charset="0"/>
                          </a:rPr>
                        </m:ctrlPr>
                      </m:sSubPr>
                      <m:e>
                        <m:r>
                          <a:rPr kumimoji="1" lang="en-US" altLang="zh-CN" sz="2400" i="1" dirty="0" smtClean="0">
                            <a:latin typeface="Cambria Math" panose="02040503050406030204" pitchFamily="18" charset="0"/>
                            <a:ea typeface="Cambria Math" panose="02040503050406030204" pitchFamily="18" charset="0"/>
                          </a:rPr>
                          <m:t>ℬ</m:t>
                        </m:r>
                      </m:e>
                      <m:sub>
                        <m:r>
                          <a:rPr kumimoji="1" lang="en-US" altLang="zh-CN" sz="2400" b="0" i="1" dirty="0" smtClean="0">
                            <a:latin typeface="Cambria Math" panose="02040503050406030204" pitchFamily="18" charset="0"/>
                            <a:ea typeface="Cambria Math" panose="02040503050406030204" pitchFamily="18" charset="0"/>
                          </a:rPr>
                          <m:t>1</m:t>
                        </m:r>
                      </m:sub>
                    </m:sSub>
                    <m:r>
                      <a:rPr kumimoji="1" lang="en-US" altLang="zh-CN" sz="2400" i="1" dirty="0">
                        <a:latin typeface="Cambria Math" panose="02040503050406030204" pitchFamily="18" charset="0"/>
                        <a:ea typeface="Cambria Math" panose="02040503050406030204" pitchFamily="18" charset="0"/>
                      </a:rPr>
                      <m:t>=</m:t>
                    </m:r>
                    <m:d>
                      <m:dPr>
                        <m:begChr m:val="{"/>
                        <m:endChr m:val="}"/>
                        <m:ctrlPr>
                          <a:rPr kumimoji="1" lang="en-US" altLang="zh-CN" sz="2400" i="1" dirty="0">
                            <a:latin typeface="Cambria Math" panose="02040503050406030204" pitchFamily="18" charset="0"/>
                            <a:ea typeface="Cambria Math" panose="02040503050406030204" pitchFamily="18" charset="0"/>
                          </a:rPr>
                        </m:ctrlPr>
                      </m:dPr>
                      <m:e>
                        <m:d>
                          <m:dPr>
                            <m:begChr m:val="["/>
                            <m:endChr m:val="]"/>
                            <m:ctrlPr>
                              <a:rPr kumimoji="1" lang="en-US" altLang="zh-CN" sz="2400" i="1" dirty="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400" i="1" dirty="0">
                                    <a:latin typeface="Cambria Math" panose="02040503050406030204" pitchFamily="18" charset="0"/>
                                    <a:ea typeface="Cambria Math" panose="02040503050406030204" pitchFamily="18" charset="0"/>
                                  </a:rPr>
                                </m:ctrlPr>
                              </m:mPr>
                              <m:mr>
                                <m:e>
                                  <m:r>
                                    <m:rPr>
                                      <m:brk m:alnAt="7"/>
                                    </m:rPr>
                                    <a:rPr kumimoji="1" lang="en-US" altLang="zh-CN" sz="2400" i="1" dirty="0">
                                      <a:latin typeface="Cambria Math" panose="02040503050406030204" pitchFamily="18" charset="0"/>
                                      <a:ea typeface="Cambria Math" panose="02040503050406030204" pitchFamily="18" charset="0"/>
                                    </a:rPr>
                                    <m:t>1</m:t>
                                  </m:r>
                                </m:e>
                              </m:mr>
                              <m:mr>
                                <m:e>
                                  <m:r>
                                    <a:rPr kumimoji="1" lang="en-US" altLang="zh-CN" sz="2400" i="1" dirty="0">
                                      <a:latin typeface="Cambria Math" panose="02040503050406030204" pitchFamily="18" charset="0"/>
                                      <a:ea typeface="Cambria Math" panose="02040503050406030204" pitchFamily="18" charset="0"/>
                                    </a:rPr>
                                    <m:t>0</m:t>
                                  </m:r>
                                </m:e>
                              </m:mr>
                              <m:mr>
                                <m:e>
                                  <m:r>
                                    <a:rPr kumimoji="1" lang="en-US" altLang="zh-CN" sz="2400" i="1" dirty="0">
                                      <a:latin typeface="Cambria Math" panose="02040503050406030204" pitchFamily="18" charset="0"/>
                                      <a:ea typeface="Cambria Math" panose="02040503050406030204" pitchFamily="18" charset="0"/>
                                    </a:rPr>
                                    <m:t>0</m:t>
                                  </m:r>
                                </m:e>
                              </m:mr>
                            </m:m>
                          </m:e>
                        </m:d>
                        <m:r>
                          <a:rPr kumimoji="1" lang="en-US" altLang="zh-CN" sz="2400" i="1" dirty="0">
                            <a:latin typeface="Cambria Math" panose="02040503050406030204" pitchFamily="18" charset="0"/>
                            <a:ea typeface="Cambria Math" panose="02040503050406030204" pitchFamily="18" charset="0"/>
                          </a:rPr>
                          <m:t>, </m:t>
                        </m:r>
                        <m:d>
                          <m:dPr>
                            <m:begChr m:val="["/>
                            <m:endChr m:val="]"/>
                            <m:ctrlPr>
                              <a:rPr kumimoji="1" lang="en-US" altLang="zh-CN" sz="2400" i="1" dirty="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400" i="1" dirty="0">
                                    <a:latin typeface="Cambria Math" panose="02040503050406030204" pitchFamily="18" charset="0"/>
                                    <a:ea typeface="Cambria Math" panose="02040503050406030204" pitchFamily="18" charset="0"/>
                                  </a:rPr>
                                </m:ctrlPr>
                              </m:mPr>
                              <m:mr>
                                <m:e>
                                  <m:r>
                                    <m:rPr>
                                      <m:brk m:alnAt="7"/>
                                    </m:rPr>
                                    <a:rPr kumimoji="1" lang="en-US" altLang="zh-CN" sz="2400" b="0" i="1" dirty="0" smtClean="0">
                                      <a:latin typeface="Cambria Math" panose="02040503050406030204" pitchFamily="18" charset="0"/>
                                      <a:ea typeface="Cambria Math" panose="02040503050406030204" pitchFamily="18" charset="0"/>
                                    </a:rPr>
                                    <m:t>1</m:t>
                                  </m:r>
                                </m:e>
                              </m:mr>
                              <m:mr>
                                <m:e>
                                  <m:r>
                                    <a:rPr kumimoji="1" lang="en-US" altLang="zh-CN" sz="2400" i="1" dirty="0">
                                      <a:latin typeface="Cambria Math" panose="02040503050406030204" pitchFamily="18" charset="0"/>
                                      <a:ea typeface="Cambria Math" panose="02040503050406030204" pitchFamily="18" charset="0"/>
                                    </a:rPr>
                                    <m:t>1</m:t>
                                  </m:r>
                                </m:e>
                              </m:mr>
                              <m:mr>
                                <m:e>
                                  <m:r>
                                    <a:rPr kumimoji="1" lang="en-US" altLang="zh-CN" sz="2400" i="1" dirty="0">
                                      <a:latin typeface="Cambria Math" panose="02040503050406030204" pitchFamily="18" charset="0"/>
                                      <a:ea typeface="Cambria Math" panose="02040503050406030204" pitchFamily="18" charset="0"/>
                                    </a:rPr>
                                    <m:t>0</m:t>
                                  </m:r>
                                </m:e>
                              </m:mr>
                            </m:m>
                          </m:e>
                        </m:d>
                        <m:r>
                          <a:rPr kumimoji="1" lang="en-US" altLang="zh-CN" sz="2400" i="1" dirty="0">
                            <a:latin typeface="Cambria Math" panose="02040503050406030204" pitchFamily="18" charset="0"/>
                            <a:ea typeface="Cambria Math" panose="02040503050406030204" pitchFamily="18" charset="0"/>
                          </a:rPr>
                          <m:t>, </m:t>
                        </m:r>
                        <m:d>
                          <m:dPr>
                            <m:begChr m:val="["/>
                            <m:endChr m:val="]"/>
                            <m:ctrlPr>
                              <a:rPr kumimoji="1" lang="en-US" altLang="zh-CN" sz="2400" i="1" dirty="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400" i="1" dirty="0">
                                    <a:latin typeface="Cambria Math" panose="02040503050406030204" pitchFamily="18" charset="0"/>
                                    <a:ea typeface="Cambria Math" panose="02040503050406030204" pitchFamily="18" charset="0"/>
                                  </a:rPr>
                                </m:ctrlPr>
                              </m:mPr>
                              <m:mr>
                                <m:e>
                                  <m:r>
                                    <m:rPr>
                                      <m:brk m:alnAt="7"/>
                                    </m:rPr>
                                    <a:rPr kumimoji="1" lang="en-US" altLang="zh-CN" sz="2400" b="0" i="1" dirty="0" smtClean="0">
                                      <a:latin typeface="Cambria Math" panose="02040503050406030204" pitchFamily="18" charset="0"/>
                                      <a:ea typeface="Cambria Math" panose="02040503050406030204" pitchFamily="18" charset="0"/>
                                    </a:rPr>
                                    <m:t>1</m:t>
                                  </m:r>
                                </m:e>
                              </m:mr>
                              <m:mr>
                                <m:e>
                                  <m:r>
                                    <a:rPr kumimoji="1" lang="en-US" altLang="zh-CN" sz="2400" b="0" i="1" dirty="0" smtClean="0">
                                      <a:latin typeface="Cambria Math" panose="02040503050406030204" pitchFamily="18" charset="0"/>
                                      <a:ea typeface="Cambria Math" panose="02040503050406030204" pitchFamily="18" charset="0"/>
                                    </a:rPr>
                                    <m:t>1</m:t>
                                  </m:r>
                                </m:e>
                              </m:mr>
                              <m:mr>
                                <m:e>
                                  <m:r>
                                    <a:rPr kumimoji="1" lang="en-US" altLang="zh-CN" sz="2400" i="1" dirty="0">
                                      <a:latin typeface="Cambria Math" panose="02040503050406030204" pitchFamily="18" charset="0"/>
                                      <a:ea typeface="Cambria Math" panose="02040503050406030204" pitchFamily="18" charset="0"/>
                                    </a:rPr>
                                    <m:t>1</m:t>
                                  </m:r>
                                </m:e>
                              </m:mr>
                            </m:m>
                          </m:e>
                        </m:d>
                      </m:e>
                    </m:d>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14:m>
                  <m:oMath xmlns:m="http://schemas.openxmlformats.org/officeDocument/2006/math">
                    <m:sSub>
                      <m:sSubPr>
                        <m:ctrlPr>
                          <a:rPr kumimoji="1" lang="en-US" altLang="zh-CN" sz="2400" i="1" dirty="0">
                            <a:latin typeface="Cambria Math" panose="02040503050406030204" pitchFamily="18" charset="0"/>
                            <a:ea typeface="Cambria Math" panose="02040503050406030204" pitchFamily="18" charset="0"/>
                          </a:rPr>
                        </m:ctrlPr>
                      </m:sSubPr>
                      <m:e>
                        <m:r>
                          <a:rPr kumimoji="1" lang="en-US" altLang="zh-CN" sz="2400" i="1" dirty="0">
                            <a:latin typeface="Cambria Math" panose="02040503050406030204" pitchFamily="18" charset="0"/>
                            <a:ea typeface="Cambria Math" panose="02040503050406030204" pitchFamily="18" charset="0"/>
                          </a:rPr>
                          <m:t>ℬ</m:t>
                        </m:r>
                      </m:e>
                      <m:sub>
                        <m:r>
                          <a:rPr kumimoji="1" lang="en-US" altLang="zh-CN" sz="2400" b="0" i="1" dirty="0" smtClean="0">
                            <a:latin typeface="Cambria Math" panose="02040503050406030204" pitchFamily="18" charset="0"/>
                            <a:ea typeface="Cambria Math" panose="02040503050406030204" pitchFamily="18" charset="0"/>
                          </a:rPr>
                          <m:t>2</m:t>
                        </m:r>
                      </m:sub>
                    </m:sSub>
                    <m:r>
                      <a:rPr kumimoji="1" lang="en-US" altLang="zh-CN" sz="2400" i="1" dirty="0">
                        <a:latin typeface="Cambria Math" panose="02040503050406030204" pitchFamily="18" charset="0"/>
                        <a:ea typeface="Cambria Math" panose="02040503050406030204" pitchFamily="18" charset="0"/>
                      </a:rPr>
                      <m:t>=</m:t>
                    </m:r>
                    <m:d>
                      <m:dPr>
                        <m:begChr m:val="{"/>
                        <m:endChr m:val="}"/>
                        <m:ctrlPr>
                          <a:rPr kumimoji="1" lang="en-US" altLang="zh-CN" sz="2400" i="1" dirty="0">
                            <a:latin typeface="Cambria Math" panose="02040503050406030204" pitchFamily="18" charset="0"/>
                            <a:ea typeface="Cambria Math" panose="02040503050406030204" pitchFamily="18" charset="0"/>
                          </a:rPr>
                        </m:ctrlPr>
                      </m:dPr>
                      <m:e>
                        <m:d>
                          <m:dPr>
                            <m:begChr m:val="["/>
                            <m:endChr m:val="]"/>
                            <m:ctrlPr>
                              <a:rPr kumimoji="1" lang="en-US" altLang="zh-CN" sz="2400" i="1" dirty="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400" i="1" dirty="0">
                                    <a:latin typeface="Cambria Math" panose="02040503050406030204" pitchFamily="18" charset="0"/>
                                    <a:ea typeface="Cambria Math" panose="02040503050406030204" pitchFamily="18" charset="0"/>
                                  </a:rPr>
                                </m:ctrlPr>
                              </m:mPr>
                              <m:mr>
                                <m:e>
                                  <m:r>
                                    <m:rPr>
                                      <m:brk m:alnAt="7"/>
                                    </m:rPr>
                                    <a:rPr kumimoji="1" lang="en-US" altLang="zh-CN" sz="2400" b="0" i="1" dirty="0" smtClean="0">
                                      <a:latin typeface="Cambria Math" panose="02040503050406030204" pitchFamily="18" charset="0"/>
                                      <a:ea typeface="Cambria Math" panose="02040503050406030204" pitchFamily="18" charset="0"/>
                                    </a:rPr>
                                    <m:t>0</m:t>
                                  </m:r>
                                  <m:r>
                                    <a:rPr kumimoji="1" lang="en-US" altLang="zh-CN" sz="2400" b="0" i="1" dirty="0" smtClean="0">
                                      <a:latin typeface="Cambria Math" panose="02040503050406030204" pitchFamily="18" charset="0"/>
                                      <a:ea typeface="Cambria Math" panose="02040503050406030204" pitchFamily="18" charset="0"/>
                                    </a:rPr>
                                    <m:t>.5</m:t>
                                  </m:r>
                                </m:e>
                              </m:mr>
                              <m:mr>
                                <m:e>
                                  <m:r>
                                    <a:rPr kumimoji="1" lang="en-US" altLang="zh-CN" sz="2400" b="0" i="1" dirty="0" smtClean="0">
                                      <a:latin typeface="Cambria Math" panose="02040503050406030204" pitchFamily="18" charset="0"/>
                                      <a:ea typeface="Cambria Math" panose="02040503050406030204" pitchFamily="18" charset="0"/>
                                    </a:rPr>
                                    <m:t>0.8</m:t>
                                  </m:r>
                                </m:e>
                              </m:mr>
                              <m:mr>
                                <m:e>
                                  <m:r>
                                    <a:rPr kumimoji="1" lang="en-US" altLang="zh-CN" sz="2400" i="1" dirty="0">
                                      <a:latin typeface="Cambria Math" panose="02040503050406030204" pitchFamily="18" charset="0"/>
                                      <a:ea typeface="Cambria Math" panose="02040503050406030204" pitchFamily="18" charset="0"/>
                                    </a:rPr>
                                    <m:t>0</m:t>
                                  </m:r>
                                  <m:r>
                                    <a:rPr kumimoji="1" lang="en-US" altLang="zh-CN" sz="2400" b="0" i="1" dirty="0" smtClean="0">
                                      <a:latin typeface="Cambria Math" panose="02040503050406030204" pitchFamily="18" charset="0"/>
                                      <a:ea typeface="Cambria Math" panose="02040503050406030204" pitchFamily="18" charset="0"/>
                                    </a:rPr>
                                    <m:t>.4</m:t>
                                  </m:r>
                                </m:e>
                              </m:mr>
                            </m:m>
                          </m:e>
                        </m:d>
                        <m:r>
                          <a:rPr kumimoji="1" lang="en-US" altLang="zh-CN" sz="2400" i="1" dirty="0">
                            <a:latin typeface="Cambria Math" panose="02040503050406030204" pitchFamily="18" charset="0"/>
                            <a:ea typeface="Cambria Math" panose="02040503050406030204" pitchFamily="18" charset="0"/>
                          </a:rPr>
                          <m:t>, </m:t>
                        </m:r>
                        <m:d>
                          <m:dPr>
                            <m:begChr m:val="["/>
                            <m:endChr m:val="]"/>
                            <m:ctrlPr>
                              <a:rPr kumimoji="1" lang="en-US" altLang="zh-CN" sz="2400" i="1" dirty="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400" i="1" dirty="0">
                                    <a:latin typeface="Cambria Math" panose="02040503050406030204" pitchFamily="18" charset="0"/>
                                    <a:ea typeface="Cambria Math" panose="02040503050406030204" pitchFamily="18" charset="0"/>
                                  </a:rPr>
                                </m:ctrlPr>
                              </m:mPr>
                              <m:mr>
                                <m:e>
                                  <m:r>
                                    <m:rPr>
                                      <m:brk m:alnAt="7"/>
                                    </m:rPr>
                                    <a:rPr kumimoji="1" lang="en-US" altLang="zh-CN" sz="2400" b="0" i="1" dirty="0" smtClean="0">
                                      <a:latin typeface="Cambria Math" panose="02040503050406030204" pitchFamily="18" charset="0"/>
                                      <a:ea typeface="Cambria Math" panose="02040503050406030204" pitchFamily="18" charset="0"/>
                                    </a:rPr>
                                    <m:t>1</m:t>
                                  </m:r>
                                  <m:r>
                                    <a:rPr kumimoji="1" lang="en-US" altLang="zh-CN" sz="2400" b="0" i="1" dirty="0" smtClean="0">
                                      <a:latin typeface="Cambria Math" panose="02040503050406030204" pitchFamily="18" charset="0"/>
                                      <a:ea typeface="Cambria Math" panose="02040503050406030204" pitchFamily="18" charset="0"/>
                                    </a:rPr>
                                    <m:t>.8</m:t>
                                  </m:r>
                                </m:e>
                              </m:mr>
                              <m:mr>
                                <m:e>
                                  <m:r>
                                    <a:rPr kumimoji="1" lang="en-US" altLang="zh-CN" sz="2400" b="0" i="1" dirty="0" smtClean="0">
                                      <a:latin typeface="Cambria Math" panose="02040503050406030204" pitchFamily="18" charset="0"/>
                                      <a:ea typeface="Cambria Math" panose="02040503050406030204" pitchFamily="18" charset="0"/>
                                    </a:rPr>
                                    <m:t>0.3</m:t>
                                  </m:r>
                                </m:e>
                              </m:mr>
                              <m:mr>
                                <m:e>
                                  <m:r>
                                    <a:rPr kumimoji="1" lang="en-US" altLang="zh-CN" sz="2400" b="0" i="1" dirty="0" smtClean="0">
                                      <a:latin typeface="Cambria Math" panose="02040503050406030204" pitchFamily="18" charset="0"/>
                                      <a:ea typeface="Cambria Math" panose="02040503050406030204" pitchFamily="18" charset="0"/>
                                    </a:rPr>
                                    <m:t>0.3</m:t>
                                  </m:r>
                                </m:e>
                              </m:mr>
                            </m:m>
                          </m:e>
                        </m:d>
                        <m:r>
                          <a:rPr kumimoji="1" lang="en-US" altLang="zh-CN" sz="2400" i="1" dirty="0">
                            <a:latin typeface="Cambria Math" panose="02040503050406030204" pitchFamily="18" charset="0"/>
                            <a:ea typeface="Cambria Math" panose="02040503050406030204" pitchFamily="18" charset="0"/>
                          </a:rPr>
                          <m:t>, </m:t>
                        </m:r>
                        <m:d>
                          <m:dPr>
                            <m:begChr m:val="["/>
                            <m:endChr m:val="]"/>
                            <m:ctrlPr>
                              <a:rPr kumimoji="1" lang="en-US" altLang="zh-CN" sz="2400" i="1" dirty="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400" i="1" dirty="0">
                                    <a:latin typeface="Cambria Math" panose="02040503050406030204" pitchFamily="18" charset="0"/>
                                    <a:ea typeface="Cambria Math" panose="02040503050406030204" pitchFamily="18" charset="0"/>
                                  </a:rPr>
                                </m:ctrlPr>
                              </m:mPr>
                              <m:mr>
                                <m:e>
                                  <m:r>
                                    <m:rPr>
                                      <m:brk m:alnAt="7"/>
                                    </m:rPr>
                                    <a:rPr kumimoji="1" lang="en-US" altLang="zh-CN" sz="2400" b="0" i="1" dirty="0" smtClean="0">
                                      <a:latin typeface="Cambria Math" panose="02040503050406030204" pitchFamily="18" charset="0"/>
                                      <a:ea typeface="Cambria Math" panose="02040503050406030204" pitchFamily="18" charset="0"/>
                                    </a:rPr>
                                    <m:t>−</m:t>
                                  </m:r>
                                  <m:r>
                                    <a:rPr kumimoji="1" lang="en-US" altLang="zh-CN" sz="2400" b="0" i="1" dirty="0" smtClean="0">
                                      <a:latin typeface="Cambria Math" panose="02040503050406030204" pitchFamily="18" charset="0"/>
                                      <a:ea typeface="Cambria Math" panose="02040503050406030204" pitchFamily="18" charset="0"/>
                                    </a:rPr>
                                    <m:t>2.2</m:t>
                                  </m:r>
                                </m:e>
                              </m:mr>
                              <m:mr>
                                <m:e>
                                  <m:r>
                                    <a:rPr kumimoji="1" lang="en-US" altLang="zh-CN" sz="2400" b="0" i="1" dirty="0" smtClean="0">
                                      <a:latin typeface="Cambria Math" panose="02040503050406030204" pitchFamily="18" charset="0"/>
                                      <a:ea typeface="Cambria Math" panose="02040503050406030204" pitchFamily="18" charset="0"/>
                                    </a:rPr>
                                    <m:t>−1.3</m:t>
                                  </m:r>
                                </m:e>
                              </m:mr>
                              <m:mr>
                                <m:e>
                                  <m:r>
                                    <a:rPr kumimoji="1" lang="en-US" altLang="zh-CN" sz="2400" b="0" i="1" dirty="0" smtClean="0">
                                      <a:latin typeface="Cambria Math" panose="02040503050406030204" pitchFamily="18" charset="0"/>
                                      <a:ea typeface="Cambria Math" panose="02040503050406030204" pitchFamily="18" charset="0"/>
                                    </a:rPr>
                                    <m:t>3.5</m:t>
                                  </m:r>
                                </m:e>
                              </m:mr>
                            </m:m>
                          </m:e>
                        </m:d>
                      </m:e>
                    </m:d>
                  </m:oMath>
                </a14:m>
                <a:r>
                  <a:rPr kumimoji="1" lang="zh-CN" altLang="en-US" sz="2400" dirty="0">
                    <a:latin typeface="楷体" panose="02010609060101010101" pitchFamily="49" charset="-122"/>
                    <a:ea typeface="楷体" panose="02010609060101010101" pitchFamily="49" charset="-122"/>
                  </a:rPr>
                  <a:t> 等。</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楷体" panose="02010609060101010101" pitchFamily="49" charset="-122"/>
                <a:ea typeface="楷体" panose="02010609060101010101" pitchFamily="49" charset="-122"/>
              </a:rPr>
              <a:t>空间维数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我们只考虑有限维向量空间 </a:t>
                </a:r>
                <a14:m>
                  <m:oMath xmlns:m="http://schemas.openxmlformats.org/officeDocument/2006/math">
                    <m:r>
                      <a:rPr kumimoji="1" lang="en-US" altLang="zh-CN" sz="2400" i="1">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。在这些情况下，</a:t>
                </a:r>
                <a14:m>
                  <m:oMath xmlns:m="http://schemas.openxmlformats.org/officeDocument/2006/math">
                    <m:r>
                      <a:rPr kumimoji="1" lang="en-US" altLang="zh-CN" sz="2400" i="1">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 的</a:t>
                </a:r>
                <a:r>
                  <a:rPr kumimoji="1" lang="zh-CN" altLang="en-US" sz="2400" b="1" u="sng" dirty="0">
                    <a:latin typeface="楷体" panose="02010609060101010101" pitchFamily="49" charset="-122"/>
                    <a:ea typeface="楷体" panose="02010609060101010101" pitchFamily="49" charset="-122"/>
                  </a:rPr>
                  <a:t>维数</a:t>
                </a:r>
                <a:r>
                  <a:rPr kumimoji="1" lang="en-US" altLang="zh-CN" sz="2400" b="1" u="sng" dirty="0">
                    <a:latin typeface="楷体" panose="02010609060101010101" pitchFamily="49" charset="-122"/>
                    <a:ea typeface="楷体" panose="02010609060101010101" pitchFamily="49" charset="-122"/>
                  </a:rPr>
                  <a:t>(dimension)</a:t>
                </a:r>
                <a:r>
                  <a:rPr kumimoji="1" lang="zh-CN" altLang="en-US" sz="2400" dirty="0">
                    <a:latin typeface="楷体" panose="02010609060101010101" pitchFamily="49" charset="-122"/>
                    <a:ea typeface="楷体" panose="02010609060101010101" pitchFamily="49" charset="-122"/>
                  </a:rPr>
                  <a:t>是 </a:t>
                </a:r>
                <a14:m>
                  <m:oMath xmlns:m="http://schemas.openxmlformats.org/officeDocument/2006/math">
                    <m:r>
                      <a:rPr kumimoji="1" lang="en-US" altLang="zh-CN" sz="2400" i="1">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 的基向量的个数，记作</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m:rPr>
                        <m:sty m:val="p"/>
                      </m:rPr>
                      <a:rPr kumimoji="1" lang="en-US" altLang="zh-CN" sz="2400" b="0" i="0" smtClean="0">
                        <a:latin typeface="Cambria Math" panose="02040503050406030204" pitchFamily="18" charset="0"/>
                      </a:rPr>
                      <m:t>dim</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m:t>
                    </m:r>
                  </m:oMath>
                </a14:m>
                <a:r>
                  <a:rPr kumimoji="1" lang="zh-CN" altLang="en-US" sz="2400" dirty="0">
                    <a:latin typeface="楷体" panose="02010609060101010101" pitchFamily="49" charset="-122"/>
                    <a:ea typeface="楷体" panose="02010609060101010101" pitchFamily="49" charset="-122"/>
                  </a:rPr>
                  <a:t>。如果</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rPr>
                      <m:t>𝑈</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𝑉</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是</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𝑉</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的子空间，则 </a:t>
                </a:r>
                <a14:m>
                  <m:oMath xmlns:m="http://schemas.openxmlformats.org/officeDocument/2006/math">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dim</m:t>
                        </m:r>
                      </m:fName>
                      <m:e>
                        <m:d>
                          <m:dPr>
                            <m:ctrlPr>
                              <a:rPr kumimoji="1" lang="en-US" altLang="zh-CN" sz="2400" i="1">
                                <a:latin typeface="Cambria Math" panose="02040503050406030204" pitchFamily="18" charset="0"/>
                              </a:rPr>
                            </m:ctrlPr>
                          </m:dPr>
                          <m:e>
                            <m:r>
                              <a:rPr kumimoji="1" lang="en-US" altLang="zh-CN" sz="2400" b="0" i="1" smtClean="0">
                                <a:latin typeface="Cambria Math" panose="02040503050406030204" pitchFamily="18" charset="0"/>
                              </a:rPr>
                              <m:t>𝑈</m:t>
                            </m:r>
                          </m:e>
                        </m:d>
                      </m:e>
                    </m:func>
                    <m:r>
                      <a:rPr kumimoji="1" lang="en-US" altLang="zh-CN" sz="2400" i="1" smtClean="0">
                        <a:latin typeface="Cambria Math" panose="02040503050406030204" pitchFamily="18" charset="0"/>
                        <a:ea typeface="Cambria Math" panose="02040503050406030204" pitchFamily="18" charset="0"/>
                      </a:rPr>
                      <m:t>≤</m:t>
                    </m:r>
                    <m:func>
                      <m:funcPr>
                        <m:ctrlPr>
                          <a:rPr kumimoji="1" lang="en-US" altLang="zh-CN" sz="2400" b="0" i="1">
                            <a:latin typeface="Cambria Math" panose="02040503050406030204" pitchFamily="18" charset="0"/>
                          </a:rPr>
                        </m:ctrlPr>
                      </m:funcPr>
                      <m:fName>
                        <m:r>
                          <m:rPr>
                            <m:sty m:val="p"/>
                          </m:rPr>
                          <a:rPr kumimoji="1" lang="en-US" altLang="zh-CN" sz="2400">
                            <a:latin typeface="Cambria Math" panose="02040503050406030204" pitchFamily="18" charset="0"/>
                          </a:rPr>
                          <m:t>dim</m:t>
                        </m:r>
                      </m:fName>
                      <m:e>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𝑉</m:t>
                            </m:r>
                          </m:e>
                        </m:d>
                      </m:e>
                    </m:func>
                  </m:oMath>
                </a14:m>
                <a:r>
                  <a:rPr kumimoji="1" lang="zh-CN" altLang="en-US" sz="2400" dirty="0">
                    <a:latin typeface="楷体" panose="02010609060101010101" pitchFamily="49" charset="-122"/>
                    <a:ea typeface="楷体" panose="02010609060101010101" pitchFamily="49" charset="-122"/>
                  </a:rPr>
                  <a:t>，并且 </a:t>
                </a:r>
                <a14:m>
                  <m:oMath xmlns:m="http://schemas.openxmlformats.org/officeDocument/2006/math">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dim</m:t>
                        </m:r>
                      </m:fName>
                      <m:e>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𝑈</m:t>
                            </m:r>
                          </m:e>
                        </m:d>
                      </m:e>
                    </m:func>
                    <m:r>
                      <a:rPr kumimoji="1" lang="en-US" altLang="zh-CN" sz="2400" b="0" i="1" smtClean="0">
                        <a:latin typeface="Cambria Math" panose="02040503050406030204" pitchFamily="18"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dim</m:t>
                        </m:r>
                      </m:fName>
                      <m:e>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𝑉</m:t>
                            </m:r>
                          </m:e>
                        </m:d>
                      </m:e>
                    </m:func>
                  </m:oMath>
                </a14:m>
                <a:r>
                  <a:rPr kumimoji="1" lang="zh-CN" altLang="en-US" sz="2400" dirty="0">
                    <a:latin typeface="楷体" panose="02010609060101010101" pitchFamily="49" charset="-122"/>
                    <a:ea typeface="楷体" panose="02010609060101010101" pitchFamily="49" charset="-122"/>
                  </a:rPr>
                  <a:t> 当且仅当</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rPr>
                      <m:t>𝑈</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endParaRPr kumimoji="1" lang="en-US" altLang="zh-CN" sz="2400" dirty="0">
                  <a:latin typeface="楷体" panose="02010609060101010101" pitchFamily="49" charset="-122"/>
                  <a:ea typeface="楷体" panose="02010609060101010101" pitchFamily="49" charset="-122"/>
                </a:endParaRPr>
              </a:p>
              <a:p>
                <a:endParaRPr kumimoji="1" lang="zh-CN" altLang="en-US" sz="2400" dirty="0">
                  <a:latin typeface="楷体" panose="02010609060101010101" pitchFamily="49" charset="-122"/>
                  <a:ea typeface="楷体" panose="02010609060101010101" pitchFamily="49" charset="-122"/>
                </a:endParaRPr>
              </a:p>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sym typeface="+mn-ea"/>
                  </a:rPr>
                  <a:t>向量空间的维数和向量本身的分量个数无关。例如向量空间 </a:t>
                </a:r>
                <a14:m>
                  <m:oMath xmlns:m="http://schemas.openxmlformats.org/officeDocument/2006/math">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m:t>
                    </m:r>
                    <m:r>
                      <m:rPr>
                        <m:sty m:val="p"/>
                      </m:rPr>
                      <a:rPr kumimoji="1" lang="en-US" altLang="zh-CN" sz="2400" b="0" i="0" smtClean="0">
                        <a:latin typeface="Cambria Math" panose="02040503050406030204" pitchFamily="18" charset="0"/>
                      </a:rPr>
                      <m:t>span</m:t>
                    </m:r>
                    <m:r>
                      <a:rPr kumimoji="1" lang="en-US" altLang="zh-CN" sz="2400" b="0" i="1" smtClean="0">
                        <a:latin typeface="Cambria Math" panose="02040503050406030204" pitchFamily="18" charset="0"/>
                      </a:rPr>
                      <m:t>[</m:t>
                    </m:r>
                    <m:d>
                      <m:dPr>
                        <m:begChr m:val="["/>
                        <m:endChr m:val="]"/>
                        <m:ctrlPr>
                          <a:rPr kumimoji="1" lang="en-US" altLang="zh-CN" sz="2400" b="0" i="1" smtClean="0">
                            <a:latin typeface="Cambria Math" panose="02040503050406030204" pitchFamily="18" charset="0"/>
                          </a:rPr>
                        </m:ctrlPr>
                      </m:dPr>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0</m:t>
                              </m:r>
                            </m:e>
                          </m:mr>
                          <m:mr>
                            <m:e>
                              <m:r>
                                <a:rPr kumimoji="1" lang="en-US" altLang="zh-CN" sz="2400" b="0" i="1" smtClean="0">
                                  <a:latin typeface="Cambria Math" panose="02040503050406030204" pitchFamily="18" charset="0"/>
                                </a:rPr>
                                <m:t>1</m:t>
                              </m:r>
                            </m:e>
                          </m:mr>
                        </m:m>
                      </m:e>
                    </m:d>
                    <m:r>
                      <a:rPr kumimoji="1" lang="en-US" altLang="zh-CN" sz="2400" b="0" i="1" smtClean="0">
                        <a:latin typeface="Cambria Math" panose="02040503050406030204" pitchFamily="18" charset="0"/>
                      </a:rPr>
                      <m:t>]</m:t>
                    </m:r>
                  </m:oMath>
                </a14:m>
                <a:r>
                  <a:rPr kumimoji="1" lang="zh-CN" altLang="en-US" sz="2400" dirty="0">
                    <a:latin typeface="楷体" panose="02010609060101010101" pitchFamily="49" charset="-122"/>
                    <a:ea typeface="楷体" panose="02010609060101010101" pitchFamily="49" charset="-122"/>
                    <a:sym typeface="+mn-ea"/>
                  </a:rPr>
                  <a:t> 是一维空间，尽管基向量由两个分量组成。</a:t>
                </a:r>
                <a:endParaRPr kumimoji="1" lang="en-US" altLang="zh-CN" sz="2400" dirty="0">
                  <a:latin typeface="楷体" panose="02010609060101010101" pitchFamily="49" charset="-122"/>
                  <a:ea typeface="楷体" panose="02010609060101010101" pitchFamily="49" charset="-122"/>
                </a:endParaRPr>
              </a:p>
              <a:p>
                <a:endParaRPr kumimoji="1" lang="en-US" altLang="zh-CN" sz="2800" dirty="0"/>
              </a:p>
              <a:p>
                <a:endParaRPr kumimoji="1" lang="en-US" altLang="zh-CN" sz="2800" dirty="0"/>
              </a:p>
              <a:p>
                <a:endParaRPr kumimoji="1" lang="en-US" altLang="zh-CN" sz="28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楷体" panose="02010609060101010101" pitchFamily="49" charset="-122"/>
                <a:ea typeface="楷体" panose="02010609060101010101" pitchFamily="49" charset="-122"/>
              </a:rPr>
              <a:t>基的计算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子空间</a:t>
                </a:r>
                <a14:m>
                  <m:oMath xmlns:m="http://schemas.openxmlformats.org/officeDocument/2006/math">
                    <m:r>
                      <a:rPr kumimoji="1" lang="en-US" altLang="zh-CN" sz="2400" b="0" i="1" smtClean="0">
                        <a:latin typeface="Cambria Math" panose="02040503050406030204" pitchFamily="18" charset="0"/>
                      </a:rPr>
                      <m:t>𝑈</m:t>
                    </m:r>
                    <m:r>
                      <a:rPr kumimoji="1" lang="en-US" altLang="zh-CN" sz="2400" b="0" i="1" smtClean="0">
                        <a:latin typeface="Cambria Math" panose="02040503050406030204" pitchFamily="18" charset="0"/>
                      </a:rPr>
                      <m:t>=</m:t>
                    </m:r>
                    <m:r>
                      <m:rPr>
                        <m:sty m:val="p"/>
                      </m:rPr>
                      <a:rPr kumimoji="1" lang="en-US" altLang="zh-CN" sz="2400" i="1">
                        <a:latin typeface="Cambria Math" panose="02040503050406030204" pitchFamily="18" charset="0"/>
                      </a:rPr>
                      <m:t>S</m:t>
                    </m:r>
                    <m:r>
                      <m:rPr>
                        <m:sty m:val="p"/>
                      </m:rPr>
                      <a:rPr kumimoji="1" lang="en-US" altLang="zh-CN" sz="2400" b="0" i="0" smtClean="0">
                        <a:latin typeface="Cambria Math" panose="02040503050406030204" pitchFamily="18" charset="0"/>
                      </a:rPr>
                      <m:t>pan</m:t>
                    </m:r>
                    <m:d>
                      <m:dPr>
                        <m:begChr m:val="["/>
                        <m:endChr m:val="]"/>
                        <m:ctrlPr>
                          <a:rPr kumimoji="1" lang="en-US" altLang="zh-CN" sz="2400" b="0" i="1" smtClean="0">
                            <a:latin typeface="Cambria Math" panose="02040503050406030204" pitchFamily="18" charset="0"/>
                          </a:rPr>
                        </m:ctrlPr>
                      </m:dPr>
                      <m:e>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 …,  </m:t>
                        </m:r>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𝑚</m:t>
                            </m:r>
                          </m:sub>
                        </m:sSub>
                      </m:e>
                    </m:d>
                    <m:r>
                      <a:rPr kumimoji="1" lang="en-US" altLang="zh-CN" sz="2400" b="0" i="1" smtClean="0">
                        <a:latin typeface="Cambria Math" panose="02040503050406030204" pitchFamily="18" charset="0"/>
                        <a:ea typeface="Cambria Math" panose="02040503050406030204" pitchFamily="18" charset="0"/>
                      </a:rPr>
                      <m:t>⊆</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ℝ</m:t>
                        </m:r>
                      </m:e>
                      <m:sup>
                        <m:r>
                          <a:rPr kumimoji="1" lang="en-US" altLang="zh-CN" sz="2400" b="0" i="1" smtClean="0">
                            <a:latin typeface="Cambria Math" panose="02040503050406030204" pitchFamily="18" charset="0"/>
                            <a:ea typeface="Cambria Math" panose="02040503050406030204" pitchFamily="18" charset="0"/>
                          </a:rPr>
                          <m:t>𝑚</m:t>
                        </m:r>
                      </m:sup>
                    </m:sSup>
                  </m:oMath>
                </a14:m>
                <a:r>
                  <a:rPr kumimoji="1" lang="zh-CN" altLang="en-US" sz="2400" dirty="0">
                    <a:latin typeface="楷体" panose="02010609060101010101" pitchFamily="49" charset="-122"/>
                    <a:ea typeface="楷体" panose="02010609060101010101" pitchFamily="49" charset="-122"/>
                  </a:rPr>
                  <a:t> 的一组基可以按照下列步骤得到：</a:t>
                </a:r>
                <a:endParaRPr kumimoji="1" lang="en-US" altLang="zh-CN" sz="2400" dirty="0">
                  <a:latin typeface="楷体" panose="02010609060101010101" pitchFamily="49" charset="-122"/>
                  <a:ea typeface="楷体" panose="02010609060101010101" pitchFamily="49" charset="-122"/>
                </a:endParaRPr>
              </a:p>
              <a:p>
                <a:pPr marL="914400" lvl="1" indent="-457200">
                  <a:buFont typeface="+mj-lt"/>
                  <a:buAutoNum type="arabicPeriod"/>
                </a:pPr>
                <a:r>
                  <a:rPr kumimoji="1" lang="zh-CN" altLang="en-US" sz="2400" dirty="0">
                    <a:latin typeface="楷体" panose="02010609060101010101" pitchFamily="49" charset="-122"/>
                    <a:ea typeface="楷体" panose="02010609060101010101" pitchFamily="49" charset="-122"/>
                  </a:rPr>
                  <a:t>把张成向量按列排成矩阵 </a:t>
                </a:r>
                <a14:m>
                  <m:oMath xmlns:m="http://schemas.openxmlformats.org/officeDocument/2006/math">
                    <m:r>
                      <a:rPr kumimoji="1" lang="en-US" altLang="zh-CN" sz="2400" b="1" i="1" smtClean="0">
                        <a:latin typeface="Cambria Math" panose="02040503050406030204" pitchFamily="18" charset="0"/>
                      </a:rPr>
                      <m:t>𝑨</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914400" lvl="1" indent="-457200">
                  <a:buFont typeface="+mj-lt"/>
                  <a:buAutoNum type="arabicPeriod"/>
                </a:pPr>
                <a:endParaRPr kumimoji="1" lang="en-US" altLang="zh-CN" sz="2400" dirty="0">
                  <a:latin typeface="楷体" panose="02010609060101010101" pitchFamily="49" charset="-122"/>
                  <a:ea typeface="楷体" panose="02010609060101010101" pitchFamily="49" charset="-122"/>
                </a:endParaRPr>
              </a:p>
              <a:p>
                <a:pPr marL="914400" lvl="1" indent="-457200">
                  <a:buFont typeface="+mj-lt"/>
                  <a:buAutoNum type="arabicPeriod"/>
                </a:pPr>
                <a:r>
                  <a:rPr kumimoji="1" lang="zh-CN" altLang="en-US" sz="2400" dirty="0">
                    <a:latin typeface="楷体" panose="02010609060101010101" pitchFamily="49" charset="-122"/>
                    <a:ea typeface="楷体" panose="02010609060101010101" pitchFamily="49" charset="-122"/>
                  </a:rPr>
                  <a:t>确定</a:t>
                </a:r>
                <a14:m>
                  <m:oMath xmlns:m="http://schemas.openxmlformats.org/officeDocument/2006/math">
                    <m:r>
                      <a:rPr kumimoji="1" lang="zh-CN" altLang="en-US" sz="2400" b="0" i="0" smtClean="0">
                        <a:latin typeface="Cambria Math" panose="02040503050406030204" pitchFamily="18" charset="0"/>
                      </a:rPr>
                      <m:t> </m:t>
                    </m:r>
                    <m:r>
                      <a:rPr kumimoji="1" lang="en-US" altLang="zh-CN" sz="2400" b="1" i="1">
                        <a:latin typeface="Cambria Math" panose="02040503050406030204" pitchFamily="18" charset="0"/>
                      </a:rPr>
                      <m:t>𝑨</m:t>
                    </m:r>
                    <m:r>
                      <a:rPr kumimoji="1" lang="zh-CN" altLang="en-US" sz="2400" b="1"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的行阶梯</a:t>
                </a:r>
                <a:r>
                  <a:rPr kumimoji="1" lang="en-US" altLang="zh-CN" sz="2400" dirty="0">
                    <a:latin typeface="楷体" panose="02010609060101010101" pitchFamily="49" charset="-122"/>
                    <a:ea typeface="楷体" panose="02010609060101010101" pitchFamily="49" charset="-122"/>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row-echelon</a:t>
                </a:r>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形式；</a:t>
                </a:r>
                <a:endParaRPr kumimoji="1" lang="en-US" altLang="zh-CN" sz="2400" dirty="0">
                  <a:latin typeface="楷体" panose="02010609060101010101" pitchFamily="49" charset="-122"/>
                  <a:ea typeface="楷体" panose="02010609060101010101" pitchFamily="49" charset="-122"/>
                </a:endParaRPr>
              </a:p>
              <a:p>
                <a:pPr marL="914400" lvl="1" indent="-457200">
                  <a:buFont typeface="+mj-lt"/>
                  <a:buAutoNum type="arabicPeriod"/>
                </a:pPr>
                <a:endParaRPr kumimoji="1" lang="en-US" altLang="zh-CN" sz="2400" dirty="0">
                  <a:latin typeface="楷体" panose="02010609060101010101" pitchFamily="49" charset="-122"/>
                  <a:ea typeface="楷体" panose="02010609060101010101" pitchFamily="49" charset="-122"/>
                </a:endParaRPr>
              </a:p>
              <a:p>
                <a:pPr marL="914400" lvl="1" indent="-457200">
                  <a:buFont typeface="+mj-lt"/>
                  <a:buAutoNum type="arabicPeriod"/>
                </a:pPr>
                <a:r>
                  <a:rPr kumimoji="1" lang="zh-CN" altLang="en-US" sz="2400" dirty="0">
                    <a:latin typeface="楷体" panose="02010609060101010101" pitchFamily="49" charset="-122"/>
                    <a:ea typeface="楷体" panose="02010609060101010101" pitchFamily="49" charset="-122"/>
                  </a:rPr>
                  <a:t>枢轴对应的向量就是空间</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rPr>
                      <m:t>𝑈</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的基。</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dirty="0">
                <a:latin typeface="楷体" panose="02010609060101010101" pitchFamily="49" charset="-122"/>
                <a:ea typeface="楷体" panose="02010609060101010101" pitchFamily="49" charset="-122"/>
              </a:rPr>
              <a:t>基的计算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确定基</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对一个由</a:t>
                </a:r>
                <a:endParaRPr kumimoji="1" lang="en-US" altLang="zh-CN" sz="2400" dirty="0">
                  <a:latin typeface="楷体" panose="02010609060101010101" pitchFamily="49" charset="-122"/>
                  <a:ea typeface="楷体" panose="02010609060101010101" pitchFamily="49" charset="-122"/>
                </a:endParaRPr>
              </a:p>
              <a:p>
                <a:pPr marL="0" indent="0" algn="ctr">
                  <a:buNone/>
                </a:pPr>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d>
                      <m:dPr>
                        <m:begChr m:val="["/>
                        <m:endChr m:val="]"/>
                        <m:ctrlPr>
                          <a:rPr kumimoji="1" lang="en-US" altLang="zh-CN" sz="2400" b="0" i="1" smtClean="0">
                            <a:latin typeface="Cambria Math" panose="02040503050406030204" pitchFamily="18" charset="0"/>
                          </a:rPr>
                        </m:ctrlPr>
                      </m:dPr>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2</m:t>
                              </m:r>
                            </m:e>
                          </m:mr>
                          <m:mr>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1</m:t>
                                    </m:r>
                                  </m:e>
                                </m:mr>
                                <m:mr>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−1</m:t>
                                          </m:r>
                                        </m:e>
                                      </m:mr>
                                    </m:m>
                                  </m:e>
                                </m:mr>
                              </m:m>
                            </m:e>
                          </m:mr>
                        </m:m>
                      </m:e>
                    </m:d>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𝒙</m:t>
                        </m:r>
                      </m:e>
                      <m:sub>
                        <m:r>
                          <a:rPr kumimoji="1" lang="en-US" altLang="zh-CN" sz="2400" b="0" i="1" smtClean="0">
                            <a:latin typeface="Cambria Math" panose="02040503050406030204" pitchFamily="18" charset="0"/>
                          </a:rPr>
                          <m:t>2</m:t>
                        </m:r>
                      </m:sub>
                    </m:sSub>
                    <m:r>
                      <a:rPr kumimoji="1" lang="en-US" altLang="zh-CN" sz="2400" i="1">
                        <a:latin typeface="Cambria Math" panose="02040503050406030204" pitchFamily="18" charset="0"/>
                      </a:rPr>
                      <m:t>=</m:t>
                    </m:r>
                    <m:d>
                      <m:dPr>
                        <m:begChr m:val="["/>
                        <m:endChr m:val="]"/>
                        <m:ctrlPr>
                          <a:rPr kumimoji="1" lang="en-US" altLang="zh-CN" sz="2400" i="1">
                            <a:latin typeface="Cambria Math" panose="02040503050406030204" pitchFamily="18" charset="0"/>
                          </a:rPr>
                        </m:ctrlPr>
                      </m:dP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2</m:t>
                              </m:r>
                            </m:e>
                          </m:mr>
                          <m:mr>
                            <m:e>
                              <m:r>
                                <a:rPr kumimoji="1" lang="en-US" altLang="zh-CN" sz="2400" b="0" i="1" smtClean="0">
                                  <a:latin typeface="Cambria Math" panose="02040503050406030204" pitchFamily="18" charset="0"/>
                                </a:rPr>
                                <m:t>−1</m:t>
                              </m:r>
                            </m:e>
                          </m:mr>
                          <m:mr>
                            <m:e>
                              <m:m>
                                <m:mPr>
                                  <m:mcs>
                                    <m:mc>
                                      <m:mcPr>
                                        <m:count m:val="1"/>
                                        <m:mcJc m:val="center"/>
                                      </m:mcPr>
                                    </m:mc>
                                  </m:mcs>
                                  <m:ctrlPr>
                                    <a:rPr kumimoji="1" lang="en-US" altLang="zh-CN" sz="2400" i="1">
                                      <a:latin typeface="Cambria Math" panose="02040503050406030204" pitchFamily="18" charset="0"/>
                                    </a:rPr>
                                  </m:ctrlPr>
                                </m:mPr>
                                <m:mr>
                                  <m:e>
                                    <m:r>
                                      <a:rPr kumimoji="1" lang="en-US" altLang="zh-CN" sz="2400" i="1">
                                        <a:latin typeface="Cambria Math" panose="02040503050406030204" pitchFamily="18" charset="0"/>
                                      </a:rPr>
                                      <m:t>1</m:t>
                                    </m:r>
                                  </m:e>
                                </m:mr>
                                <m:m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2</m:t>
                                          </m:r>
                                        </m:e>
                                      </m:mr>
                                      <m:mr>
                                        <m:e>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2</m:t>
                                          </m:r>
                                        </m:e>
                                      </m:mr>
                                    </m:m>
                                  </m:e>
                                </m:mr>
                              </m:m>
                            </m:e>
                          </m:mr>
                        </m:m>
                      </m:e>
                    </m:d>
                  </m:oMath>
                </a14:m>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𝒙</m:t>
                        </m:r>
                      </m:e>
                      <m:sub>
                        <m:r>
                          <a:rPr kumimoji="1" lang="en-US" altLang="zh-CN" sz="2400" b="0" i="1" smtClean="0">
                            <a:latin typeface="Cambria Math" panose="02040503050406030204" pitchFamily="18" charset="0"/>
                          </a:rPr>
                          <m:t>3</m:t>
                        </m:r>
                      </m:sub>
                    </m:sSub>
                    <m:r>
                      <a:rPr kumimoji="1" lang="en-US" altLang="zh-CN" sz="2400" i="1">
                        <a:latin typeface="Cambria Math" panose="02040503050406030204" pitchFamily="18" charset="0"/>
                      </a:rPr>
                      <m:t>=</m:t>
                    </m:r>
                    <m:d>
                      <m:dPr>
                        <m:begChr m:val="["/>
                        <m:endChr m:val="]"/>
                        <m:ctrlPr>
                          <a:rPr kumimoji="1" lang="en-US" altLang="zh-CN" sz="2400" i="1">
                            <a:latin typeface="Cambria Math" panose="02040503050406030204" pitchFamily="18" charset="0"/>
                          </a:rPr>
                        </m:ctrlPr>
                      </m:dP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3</m:t>
                              </m:r>
                            </m:e>
                          </m:mr>
                          <m:mr>
                            <m:e>
                              <m:r>
                                <a:rPr kumimoji="1" lang="en-US" altLang="zh-CN" sz="2400" b="0" i="1" smtClean="0">
                                  <a:latin typeface="Cambria Math" panose="02040503050406030204" pitchFamily="18" charset="0"/>
                                </a:rPr>
                                <m:t>−4</m:t>
                              </m:r>
                            </m:e>
                          </m:mr>
                          <m:m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3</m:t>
                                    </m:r>
                                  </m:e>
                                </m:mr>
                                <m:m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5</m:t>
                                          </m:r>
                                        </m:e>
                                      </m:mr>
                                      <m:mr>
                                        <m:e>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3</m:t>
                                          </m:r>
                                        </m:e>
                                      </m:mr>
                                    </m:m>
                                  </m:e>
                                </m:mr>
                              </m:m>
                            </m:e>
                          </m:mr>
                        </m:m>
                      </m:e>
                    </m:d>
                  </m:oMath>
                </a14:m>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𝒙</m:t>
                        </m:r>
                      </m:e>
                      <m:sub>
                        <m:r>
                          <a:rPr kumimoji="1" lang="en-US" altLang="zh-CN" sz="2400" b="0" i="1" smtClean="0">
                            <a:latin typeface="Cambria Math" panose="02040503050406030204" pitchFamily="18" charset="0"/>
                          </a:rPr>
                          <m:t>4</m:t>
                        </m:r>
                      </m:sub>
                    </m:sSub>
                    <m:r>
                      <a:rPr kumimoji="1" lang="en-US" altLang="zh-CN" sz="2400" i="1">
                        <a:latin typeface="Cambria Math" panose="02040503050406030204" pitchFamily="18" charset="0"/>
                      </a:rPr>
                      <m:t>=</m:t>
                    </m:r>
                    <m:d>
                      <m:dPr>
                        <m:begChr m:val="["/>
                        <m:endChr m:val="]"/>
                        <m:ctrlPr>
                          <a:rPr kumimoji="1" lang="en-US" altLang="zh-CN" sz="2400" i="1">
                            <a:latin typeface="Cambria Math" panose="02040503050406030204" pitchFamily="18" charset="0"/>
                          </a:rPr>
                        </m:ctrlPr>
                      </m:dP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m:t>
                              </m:r>
                              <m:r>
                                <a:rPr kumimoji="1" lang="en-US" altLang="zh-CN" sz="2400" i="1">
                                  <a:latin typeface="Cambria Math" panose="02040503050406030204" pitchFamily="18" charset="0"/>
                                </a:rPr>
                                <m:t>1</m:t>
                              </m:r>
                            </m:e>
                          </m:mr>
                          <m:mr>
                            <m:e>
                              <m:r>
                                <a:rPr kumimoji="1" lang="en-US" altLang="zh-CN" sz="2400" b="0" i="1" smtClean="0">
                                  <a:latin typeface="Cambria Math" panose="02040503050406030204" pitchFamily="18" charset="0"/>
                                </a:rPr>
                                <m:t>8</m:t>
                              </m:r>
                            </m:e>
                          </m:mr>
                          <m:m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5</m:t>
                                    </m:r>
                                  </m:e>
                                </m:mr>
                                <m:m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6</m:t>
                                          </m:r>
                                        </m:e>
                                      </m:mr>
                                      <m:mr>
                                        <m:e>
                                          <m:r>
                                            <a:rPr kumimoji="1" lang="en-US" altLang="zh-CN" sz="2400" i="1">
                                              <a:latin typeface="Cambria Math" panose="02040503050406030204" pitchFamily="18" charset="0"/>
                                            </a:rPr>
                                            <m:t>1</m:t>
                                          </m:r>
                                        </m:e>
                                      </m:mr>
                                    </m:m>
                                  </m:e>
                                </m:mr>
                              </m:m>
                            </m:e>
                          </m:mr>
                        </m:m>
                      </m:e>
                    </m:d>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ea typeface="Cambria Math" panose="02040503050406030204" pitchFamily="18" charset="0"/>
                      </a:rPr>
                      <m:t>∈ </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ℝ</m:t>
                        </m:r>
                      </m:e>
                      <m:sup>
                        <m:r>
                          <a:rPr kumimoji="1" lang="en-US" altLang="zh-CN" sz="2400" b="0" i="1" smtClean="0">
                            <a:latin typeface="Cambria Math" panose="02040503050406030204" pitchFamily="18" charset="0"/>
                            <a:ea typeface="Cambria Math" panose="02040503050406030204" pitchFamily="18" charset="0"/>
                          </a:rPr>
                          <m:t>5</m:t>
                        </m:r>
                      </m:sup>
                    </m:sSup>
                  </m:oMath>
                </a14:m>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张成的子空间</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rPr>
                      <m:t>𝑈</m:t>
                    </m:r>
                    <m:r>
                      <a:rPr kumimoji="1" lang="en-US" altLang="zh-CN" sz="2400" b="0" i="1" smtClean="0">
                        <a:latin typeface="Cambria Math" panose="02040503050406030204" pitchFamily="18" charset="0"/>
                        <a:ea typeface="Cambria Math" panose="02040503050406030204" pitchFamily="18" charset="0"/>
                      </a:rPr>
                      <m:t>⊆</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ℝ</m:t>
                        </m:r>
                      </m:e>
                      <m:sup>
                        <m:r>
                          <a:rPr kumimoji="1" lang="en-US" altLang="zh-CN" sz="2400" b="0" i="1" smtClean="0">
                            <a:latin typeface="Cambria Math" panose="02040503050406030204" pitchFamily="18" charset="0"/>
                            <a:ea typeface="Cambria Math" panose="02040503050406030204" pitchFamily="18" charset="0"/>
                          </a:rPr>
                          <m:t>5</m:t>
                        </m:r>
                      </m:sup>
                    </m:sSup>
                  </m:oMath>
                </a14:m>
                <a:r>
                  <a:rPr kumimoji="1" lang="zh-CN" altLang="en-US" sz="2400" dirty="0">
                    <a:latin typeface="楷体" panose="02010609060101010101" pitchFamily="49" charset="-122"/>
                    <a:ea typeface="楷体" panose="02010609060101010101" pitchFamily="49" charset="-122"/>
                  </a:rPr>
                  <a:t>，我们要找出它的基。首先我们需要确定它们是否线性独立，因此需要解方程 </a:t>
                </a:r>
                <a14:m>
                  <m:oMath xmlns:m="http://schemas.openxmlformats.org/officeDocument/2006/math">
                    <m:nary>
                      <m:naryPr>
                        <m:chr m:val="∑"/>
                        <m:ctrlPr>
                          <a:rPr kumimoji="1" lang="zh-CN" altLang="en-US" sz="240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4</m:t>
                        </m:r>
                      </m:sup>
                      <m:e>
                        <m:sSub>
                          <m:sSubPr>
                            <m:ctrlPr>
                              <a:rPr kumimoji="1" lang="en-US" altLang="zh-CN" sz="2400" i="1" smtClean="0">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𝜆</m:t>
                            </m:r>
                          </m:e>
                          <m:sub>
                            <m:r>
                              <a:rPr kumimoji="1" lang="en-US" altLang="zh-CN" sz="2400" b="0" i="1" smtClean="0">
                                <a:latin typeface="Cambria Math" panose="02040503050406030204" pitchFamily="18" charset="0"/>
                              </a:rPr>
                              <m:t>𝑖</m:t>
                            </m:r>
                          </m:sub>
                        </m:sSub>
                        <m:sSub>
                          <m:sSubPr>
                            <m:ctrlPr>
                              <a:rPr kumimoji="1" lang="en-US" altLang="zh-CN" sz="240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𝑖</m:t>
                            </m:r>
                          </m:sub>
                        </m:sSub>
                      </m:e>
                    </m:nary>
                    <m:r>
                      <a:rPr kumimoji="1" lang="en-US" altLang="zh-CN" sz="2400" b="0" i="1" smtClean="0">
                        <a:latin typeface="Cambria Math" panose="02040503050406030204" pitchFamily="18" charset="0"/>
                      </a:rPr>
                      <m:t>=</m:t>
                    </m:r>
                    <m:r>
                      <a:rPr kumimoji="1" lang="en-US" altLang="zh-CN" sz="2400" b="1" i="1" smtClean="0">
                        <a:latin typeface="Cambria Math" panose="02040503050406030204" pitchFamily="18" charset="0"/>
                      </a:rPr>
                      <m:t>𝟎</m:t>
                    </m:r>
                  </m:oMath>
                </a14:m>
                <a:r>
                  <a:rPr kumimoji="1" lang="zh-CN" altLang="en-US" sz="2400" dirty="0">
                    <a:latin typeface="楷体" panose="02010609060101010101" pitchFamily="49" charset="-122"/>
                    <a:ea typeface="楷体" panose="02010609060101010101" pitchFamily="49" charset="-122"/>
                  </a:rPr>
                  <a:t>，就产生了下列矩阵对应的方程组：</a:t>
                </a:r>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kumimoji="1" lang="en-US" altLang="zh-CN" sz="2400" i="1" smtClean="0">
                              <a:latin typeface="Cambria Math" panose="02040503050406030204" pitchFamily="18" charset="0"/>
                            </a:rPr>
                          </m:ctrlPr>
                        </m:dPr>
                        <m:e>
                          <m:sSub>
                            <m:sSubPr>
                              <m:ctrlPr>
                                <a:rPr kumimoji="1" lang="en-US" altLang="zh-CN" sz="240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 </m:t>
                          </m:r>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 </m:t>
                          </m:r>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3</m:t>
                              </m:r>
                            </m:sub>
                          </m:sSub>
                          <m:r>
                            <a:rPr kumimoji="1" lang="en-US" altLang="zh-CN" sz="2400" b="0" i="1" smtClean="0">
                              <a:latin typeface="Cambria Math" panose="02040503050406030204" pitchFamily="18" charset="0"/>
                            </a:rPr>
                            <m:t>, </m:t>
                          </m:r>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4</m:t>
                              </m:r>
                            </m:sub>
                          </m:sSub>
                        </m:e>
                      </m:d>
                      <m:r>
                        <a:rPr kumimoji="1" lang="en-US" altLang="zh-CN" sz="2400" b="0" i="1" smtClean="0">
                          <a:latin typeface="Cambria Math" panose="02040503050406030204" pitchFamily="18" charset="0"/>
                        </a:rPr>
                        <m:t>=</m:t>
                      </m:r>
                      <m:d>
                        <m:dPr>
                          <m:begChr m:val="["/>
                          <m:endChr m:val="]"/>
                          <m:ctrlPr>
                            <a:rPr kumimoji="1" lang="en-US" altLang="zh-CN" sz="2400" b="0" i="1" smtClean="0">
                              <a:latin typeface="Cambria Math" panose="02040503050406030204" pitchFamily="18" charset="0"/>
                            </a:rPr>
                          </m:ctrlPr>
                        </m:dPr>
                        <m:e>
                          <m:m>
                            <m:mPr>
                              <m:mcs>
                                <m:mc>
                                  <m:mcPr>
                                    <m:count m:val="3"/>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1</m:t>
                                </m:r>
                              </m:e>
                              <m:e>
                                <m:r>
                                  <a:rPr kumimoji="1" lang="en-US" altLang="zh-CN" sz="2400" b="0" i="1" smtClean="0">
                                    <a:latin typeface="Cambria Math" panose="02040503050406030204" pitchFamily="18" charset="0"/>
                                  </a:rPr>
                                  <m:t>2</m:t>
                                </m:r>
                              </m:e>
                              <m:e>
                                <m:r>
                                  <a:rPr kumimoji="1" lang="en-US" altLang="zh-CN" sz="2400" b="0" i="1" smtClean="0">
                                    <a:latin typeface="Cambria Math" panose="02040503050406030204" pitchFamily="18" charset="0"/>
                                  </a:rPr>
                                  <m:t>3</m:t>
                                </m:r>
                              </m:e>
                            </m:mr>
                            <m:mr>
                              <m:e>
                                <m:r>
                                  <a:rPr kumimoji="1" lang="en-US" altLang="zh-CN" sz="2400" b="0" i="1" smtClean="0">
                                    <a:latin typeface="Cambria Math" panose="02040503050406030204" pitchFamily="18" charset="0"/>
                                  </a:rPr>
                                  <m:t>2</m:t>
                                </m:r>
                              </m:e>
                              <m:e>
                                <m:r>
                                  <a:rPr kumimoji="1" lang="en-US" altLang="zh-CN" sz="2400" b="0" i="1" smtClean="0">
                                    <a:latin typeface="Cambria Math" panose="02040503050406030204" pitchFamily="18" charset="0"/>
                                  </a:rPr>
                                  <m:t>−1</m:t>
                                </m:r>
                              </m:e>
                              <m:e>
                                <m:r>
                                  <a:rPr kumimoji="1" lang="en-US" altLang="zh-CN" sz="2400" b="0" i="1" smtClean="0">
                                    <a:latin typeface="Cambria Math" panose="02040503050406030204" pitchFamily="18" charset="0"/>
                                  </a:rPr>
                                  <m:t>−4</m:t>
                                </m:r>
                              </m:e>
                            </m:mr>
                            <m:mr>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−1</m:t>
                                      </m:r>
                                    </m:e>
                                  </m:mr>
                                </m:m>
                              </m:e>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2</m:t>
                                      </m:r>
                                    </m:e>
                                  </m:mr>
                                  <m:mr>
                                    <m:e>
                                      <m:r>
                                        <a:rPr kumimoji="1" lang="en-US" altLang="zh-CN" sz="2400" b="0" i="1" smtClean="0">
                                          <a:latin typeface="Cambria Math" panose="02040503050406030204" pitchFamily="18" charset="0"/>
                                        </a:rPr>
                                        <m:t>−2</m:t>
                                      </m:r>
                                    </m:e>
                                  </m:mr>
                                </m:m>
                              </m:e>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3</m:t>
                                      </m:r>
                                    </m:e>
                                  </m:mr>
                                  <m:mr>
                                    <m:e>
                                      <m:r>
                                        <a:rPr kumimoji="1" lang="en-US" altLang="zh-CN" sz="2400" b="0" i="1" smtClean="0">
                                          <a:latin typeface="Cambria Math" panose="02040503050406030204" pitchFamily="18" charset="0"/>
                                        </a:rPr>
                                        <m:t>5</m:t>
                                      </m:r>
                                    </m:e>
                                  </m:mr>
                                  <m:mr>
                                    <m:e>
                                      <m:r>
                                        <a:rPr kumimoji="1" lang="en-US" altLang="zh-CN" sz="2400" b="0" i="1" smtClean="0">
                                          <a:latin typeface="Cambria Math" panose="02040503050406030204" pitchFamily="18" charset="0"/>
                                        </a:rPr>
                                        <m:t>−3</m:t>
                                      </m:r>
                                    </m:e>
                                  </m:mr>
                                </m:m>
                              </m:e>
                            </m:mr>
                          </m:m>
                          <m:r>
                            <a:rPr kumimoji="1" lang="en-US" altLang="zh-CN" sz="2400" b="0" i="1" smtClean="0">
                              <a:latin typeface="Cambria Math" panose="02040503050406030204" pitchFamily="18" charset="0"/>
                            </a:rPr>
                            <m:t>     </m:t>
                          </m:r>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8</m:t>
                                </m:r>
                              </m:e>
                            </m:mr>
                            <m:mr>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5</m:t>
                                      </m:r>
                                    </m:e>
                                  </m:mr>
                                  <m:mr>
                                    <m:e>
                                      <m:r>
                                        <a:rPr kumimoji="1" lang="en-US" altLang="zh-CN" sz="2400" b="0" i="1" smtClean="0">
                                          <a:latin typeface="Cambria Math" panose="02040503050406030204" pitchFamily="18" charset="0"/>
                                        </a:rPr>
                                        <m:t>−6</m:t>
                                      </m:r>
                                    </m:e>
                                  </m:mr>
                                  <m:mr>
                                    <m:e>
                                      <m:r>
                                        <a:rPr kumimoji="1" lang="en-US" altLang="zh-CN" sz="2400" b="0" i="1" smtClean="0">
                                          <a:latin typeface="Cambria Math" panose="02040503050406030204" pitchFamily="18" charset="0"/>
                                        </a:rPr>
                                        <m:t>1</m:t>
                                      </m:r>
                                    </m:e>
                                  </m:mr>
                                </m:m>
                              </m:e>
                            </m:mr>
                          </m:m>
                        </m:e>
                      </m:d>
                    </m:oMath>
                  </m:oMathPara>
                </a14:m>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dirty="0">
                <a:latin typeface="楷体" panose="02010609060101010101" pitchFamily="49" charset="-122"/>
                <a:ea typeface="楷体" panose="02010609060101010101" pitchFamily="49" charset="-122"/>
              </a:rPr>
              <a:t>基的计算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对它做行变换，</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solidFill>
                    <a:srgbClr val="FF0000"/>
                  </a:solidFill>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kumimoji="1" lang="en-US" altLang="zh-CN" sz="2400" b="0" i="1" smtClean="0">
                              <a:latin typeface="Cambria Math" panose="02040503050406030204" pitchFamily="18" charset="0"/>
                            </a:rPr>
                          </m:ctrlPr>
                        </m:dPr>
                        <m:e>
                          <m:m>
                            <m:mPr>
                              <m:mcs>
                                <m:mc>
                                  <m:mcPr>
                                    <m:count m:val="3"/>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1</m:t>
                                </m:r>
                              </m:e>
                              <m:e>
                                <m:r>
                                  <a:rPr kumimoji="1" lang="en-US" altLang="zh-CN" sz="2400" b="0" i="1" smtClean="0">
                                    <a:latin typeface="Cambria Math" panose="02040503050406030204" pitchFamily="18" charset="0"/>
                                  </a:rPr>
                                  <m:t>2</m:t>
                                </m:r>
                              </m:e>
                              <m:e>
                                <m:r>
                                  <a:rPr kumimoji="1" lang="en-US" altLang="zh-CN" sz="2400" b="0" i="1" smtClean="0">
                                    <a:latin typeface="Cambria Math" panose="02040503050406030204" pitchFamily="18" charset="0"/>
                                  </a:rPr>
                                  <m:t>3</m:t>
                                </m:r>
                              </m:e>
                            </m:mr>
                            <m:mr>
                              <m:e>
                                <m:r>
                                  <a:rPr kumimoji="1" lang="en-US" altLang="zh-CN" sz="2400" b="0" i="1" smtClean="0">
                                    <a:latin typeface="Cambria Math" panose="02040503050406030204" pitchFamily="18" charset="0"/>
                                  </a:rPr>
                                  <m:t>2</m:t>
                                </m:r>
                              </m:e>
                              <m:e>
                                <m:r>
                                  <a:rPr kumimoji="1" lang="en-US" altLang="zh-CN" sz="2400" b="0" i="1" smtClean="0">
                                    <a:latin typeface="Cambria Math" panose="02040503050406030204" pitchFamily="18" charset="0"/>
                                  </a:rPr>
                                  <m:t>−1</m:t>
                                </m:r>
                              </m:e>
                              <m:e>
                                <m:r>
                                  <a:rPr kumimoji="1" lang="en-US" altLang="zh-CN" sz="2400" b="0" i="1" smtClean="0">
                                    <a:latin typeface="Cambria Math" panose="02040503050406030204" pitchFamily="18" charset="0"/>
                                  </a:rPr>
                                  <m:t>−4</m:t>
                                </m:r>
                              </m:e>
                            </m:mr>
                            <m:mr>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−1</m:t>
                                      </m:r>
                                    </m:e>
                                  </m:mr>
                                </m:m>
                              </m:e>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2</m:t>
                                      </m:r>
                                    </m:e>
                                  </m:mr>
                                  <m:mr>
                                    <m:e>
                                      <m:r>
                                        <a:rPr kumimoji="1" lang="en-US" altLang="zh-CN" sz="2400" b="0" i="1" smtClean="0">
                                          <a:latin typeface="Cambria Math" panose="02040503050406030204" pitchFamily="18" charset="0"/>
                                        </a:rPr>
                                        <m:t>−2</m:t>
                                      </m:r>
                                    </m:e>
                                  </m:mr>
                                </m:m>
                              </m:e>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3</m:t>
                                      </m:r>
                                    </m:e>
                                  </m:mr>
                                  <m:mr>
                                    <m:e>
                                      <m:r>
                                        <a:rPr kumimoji="1" lang="en-US" altLang="zh-CN" sz="2400" b="0" i="1" smtClean="0">
                                          <a:latin typeface="Cambria Math" panose="02040503050406030204" pitchFamily="18" charset="0"/>
                                        </a:rPr>
                                        <m:t>5</m:t>
                                      </m:r>
                                    </m:e>
                                  </m:mr>
                                  <m:mr>
                                    <m:e>
                                      <m:r>
                                        <a:rPr kumimoji="1" lang="en-US" altLang="zh-CN" sz="2400" b="0" i="1" smtClean="0">
                                          <a:latin typeface="Cambria Math" panose="02040503050406030204" pitchFamily="18" charset="0"/>
                                        </a:rPr>
                                        <m:t>−3</m:t>
                                      </m:r>
                                    </m:e>
                                  </m:mr>
                                </m:m>
                              </m:e>
                            </m:mr>
                          </m:m>
                          <m:r>
                            <a:rPr kumimoji="1" lang="en-US" altLang="zh-CN" sz="2400" b="0" i="1" smtClean="0">
                              <a:latin typeface="Cambria Math" panose="02040503050406030204" pitchFamily="18" charset="0"/>
                            </a:rPr>
                            <m:t>     </m:t>
                          </m:r>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8</m:t>
                                </m:r>
                              </m:e>
                            </m:mr>
                            <m:mr>
                              <m:e>
                                <m:m>
                                  <m:mPr>
                                    <m:mcs>
                                      <m:mc>
                                        <m:mcPr>
                                          <m:count m:val="1"/>
                                          <m:mcJc m:val="center"/>
                                        </m:mcPr>
                                      </m:mc>
                                    </m:mcs>
                                    <m:ctrlPr>
                                      <a:rPr kumimoji="1" lang="en-US" altLang="zh-CN" sz="2400" b="0" i="1" smtClean="0">
                                        <a:latin typeface="Cambria Math" panose="02040503050406030204" pitchFamily="18" charset="0"/>
                                      </a:rPr>
                                    </m:ctrlPr>
                                  </m:mPr>
                                  <m:mr>
                                    <m:e>
                                      <m:r>
                                        <m:rPr>
                                          <m:brk m:alnAt="7"/>
                                        </m:rP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5</m:t>
                                      </m:r>
                                    </m:e>
                                  </m:mr>
                                  <m:mr>
                                    <m:e>
                                      <m:r>
                                        <a:rPr kumimoji="1" lang="en-US" altLang="zh-CN" sz="2400" b="0" i="1" smtClean="0">
                                          <a:latin typeface="Cambria Math" panose="02040503050406030204" pitchFamily="18" charset="0"/>
                                        </a:rPr>
                                        <m:t>−6</m:t>
                                      </m:r>
                                    </m:e>
                                  </m:mr>
                                  <m:mr>
                                    <m:e>
                                      <m:r>
                                        <a:rPr kumimoji="1" lang="en-US" altLang="zh-CN" sz="2400" b="0" i="1" smtClean="0">
                                          <a:latin typeface="Cambria Math" panose="02040503050406030204" pitchFamily="18" charset="0"/>
                                        </a:rPr>
                                        <m:t>1</m:t>
                                      </m:r>
                                    </m:e>
                                  </m:mr>
                                </m:m>
                              </m:e>
                            </m:mr>
                          </m:m>
                        </m:e>
                      </m:d>
                      <m:r>
                        <a:rPr kumimoji="1" lang="en-US" altLang="zh-CN" sz="2400" b="0" i="1" smtClean="0">
                          <a:latin typeface="Cambria Math" panose="02040503050406030204" pitchFamily="18" charset="0"/>
                          <a:ea typeface="Cambria Math" panose="02040503050406030204" pitchFamily="18" charset="0"/>
                        </a:rPr>
                        <m:t>⇝ … ⇝</m:t>
                      </m:r>
                      <m:d>
                        <m:dPr>
                          <m:begChr m:val="["/>
                          <m:endChr m:val="]"/>
                          <m:ctrlPr>
                            <a:rPr kumimoji="1" lang="en-US" altLang="zh-CN" sz="2400" i="1">
                              <a:latin typeface="Cambria Math" panose="02040503050406030204" pitchFamily="18" charset="0"/>
                            </a:rPr>
                          </m:ctrlPr>
                        </m:dPr>
                        <m:e>
                          <m:m>
                            <m:mPr>
                              <m:mcs>
                                <m:mc>
                                  <m:mcPr>
                                    <m:count m:val="3"/>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1</m:t>
                                </m:r>
                              </m:e>
                              <m:e>
                                <m:r>
                                  <a:rPr kumimoji="1" lang="en-US" altLang="zh-CN" sz="2400" i="1">
                                    <a:latin typeface="Cambria Math" panose="02040503050406030204" pitchFamily="18" charset="0"/>
                                  </a:rPr>
                                  <m:t>2</m:t>
                                </m:r>
                              </m:e>
                              <m:e>
                                <m:r>
                                  <a:rPr kumimoji="1" lang="en-US" altLang="zh-CN" sz="2400" b="0" i="1" smtClean="0">
                                    <a:latin typeface="Cambria Math" panose="02040503050406030204" pitchFamily="18" charset="0"/>
                                  </a:rPr>
                                  <m:t>3</m:t>
                                </m:r>
                              </m:e>
                            </m:mr>
                            <m:mr>
                              <m:e>
                                <m:r>
                                  <a:rPr kumimoji="1" lang="en-US" altLang="zh-CN" sz="2400" b="0" i="1" smtClean="0">
                                    <a:latin typeface="Cambria Math" panose="02040503050406030204" pitchFamily="18" charset="0"/>
                                  </a:rPr>
                                  <m:t>0</m:t>
                                </m:r>
                              </m:e>
                              <m:e>
                                <m:r>
                                  <a:rPr kumimoji="1" lang="en-US" altLang="zh-CN" sz="2400" i="1">
                                    <a:latin typeface="Cambria Math" panose="02040503050406030204" pitchFamily="18" charset="0"/>
                                  </a:rPr>
                                  <m:t>1</m:t>
                                </m:r>
                              </m:e>
                              <m:e>
                                <m:r>
                                  <a:rPr kumimoji="1" lang="en-US" altLang="zh-CN" sz="2400" b="0" i="1" smtClean="0">
                                    <a:latin typeface="Cambria Math" panose="02040503050406030204" pitchFamily="18" charset="0"/>
                                  </a:rPr>
                                  <m:t>2</m:t>
                                </m:r>
                              </m:e>
                            </m:mr>
                            <m:m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0</m:t>
                                      </m:r>
                                    </m:e>
                                  </m:mr>
                                  <m:mr>
                                    <m:e>
                                      <m:r>
                                        <a:rPr kumimoji="1" lang="en-US" altLang="zh-CN" sz="2400" b="0" i="1" smtClean="0">
                                          <a:latin typeface="Cambria Math" panose="02040503050406030204" pitchFamily="18" charset="0"/>
                                        </a:rPr>
                                        <m:t>0</m:t>
                                      </m:r>
                                    </m:e>
                                  </m:mr>
                                  <m:mr>
                                    <m:e>
                                      <m:r>
                                        <a:rPr kumimoji="1" lang="en-US" altLang="zh-CN" sz="2400" b="0" i="1" smtClean="0">
                                          <a:latin typeface="Cambria Math" panose="02040503050406030204" pitchFamily="18" charset="0"/>
                                        </a:rPr>
                                        <m:t>0</m:t>
                                      </m:r>
                                    </m:e>
                                  </m:mr>
                                </m:m>
                              </m:e>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0</m:t>
                                      </m:r>
                                    </m:e>
                                  </m:mr>
                                  <m:mr>
                                    <m:e>
                                      <m:r>
                                        <a:rPr kumimoji="1" lang="en-US" altLang="zh-CN" sz="2400" b="0" i="1" smtClean="0">
                                          <a:latin typeface="Cambria Math" panose="02040503050406030204" pitchFamily="18" charset="0"/>
                                        </a:rPr>
                                        <m:t>0</m:t>
                                      </m:r>
                                    </m:e>
                                  </m:mr>
                                  <m:mr>
                                    <m:e>
                                      <m:r>
                                        <a:rPr kumimoji="1" lang="en-US" altLang="zh-CN" sz="2400" b="0" i="1" smtClean="0">
                                          <a:latin typeface="Cambria Math" panose="02040503050406030204" pitchFamily="18" charset="0"/>
                                        </a:rPr>
                                        <m:t>0</m:t>
                                      </m:r>
                                    </m:e>
                                  </m:mr>
                                </m:m>
                              </m:e>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0</m:t>
                                      </m:r>
                                    </m:e>
                                  </m:mr>
                                  <m:mr>
                                    <m:e>
                                      <m:r>
                                        <a:rPr kumimoji="1" lang="en-US" altLang="zh-CN" sz="2400" b="0" i="1" smtClean="0">
                                          <a:latin typeface="Cambria Math" panose="02040503050406030204" pitchFamily="18" charset="0"/>
                                        </a:rPr>
                                        <m:t>0</m:t>
                                      </m:r>
                                    </m:e>
                                  </m:mr>
                                  <m:mr>
                                    <m:e>
                                      <m:r>
                                        <a:rPr kumimoji="1" lang="en-US" altLang="zh-CN" sz="2400" b="0" i="1" smtClean="0">
                                          <a:latin typeface="Cambria Math" panose="02040503050406030204" pitchFamily="18" charset="0"/>
                                        </a:rPr>
                                        <m:t>0</m:t>
                                      </m:r>
                                    </m:e>
                                  </m:mr>
                                </m:m>
                              </m:e>
                            </m:mr>
                          </m:m>
                          <m:r>
                            <a:rPr kumimoji="1" lang="en-US" altLang="zh-CN" sz="2400" i="1">
                              <a:latin typeface="Cambria Math" panose="02040503050406030204" pitchFamily="18" charset="0"/>
                            </a:rPr>
                            <m:t>     </m:t>
                          </m:r>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m:t>
                                </m:r>
                                <m:r>
                                  <a:rPr kumimoji="1" lang="en-US" altLang="zh-CN" sz="2400" i="1">
                                    <a:latin typeface="Cambria Math" panose="02040503050406030204" pitchFamily="18" charset="0"/>
                                  </a:rPr>
                                  <m:t>1</m:t>
                                </m:r>
                              </m:e>
                            </m:mr>
                            <m:mr>
                              <m:e>
                                <m:r>
                                  <a:rPr kumimoji="1" lang="en-US" altLang="zh-CN" sz="2400" b="0" i="1" smtClean="0">
                                    <a:latin typeface="Cambria Math" panose="02040503050406030204" pitchFamily="18" charset="0"/>
                                  </a:rPr>
                                  <m:t>−2</m:t>
                                </m:r>
                              </m:e>
                            </m:mr>
                            <m:mr>
                              <m:e>
                                <m:m>
                                  <m:mPr>
                                    <m:mcs>
                                      <m:mc>
                                        <m:mcPr>
                                          <m:count m:val="1"/>
                                          <m:mcJc m:val="center"/>
                                        </m:mcPr>
                                      </m:mc>
                                    </m:mcs>
                                    <m:ctrlPr>
                                      <a:rPr kumimoji="1" lang="en-US" altLang="zh-CN" sz="2400" i="1">
                                        <a:latin typeface="Cambria Math" panose="02040503050406030204" pitchFamily="18" charset="0"/>
                                      </a:rPr>
                                    </m:ctrlPr>
                                  </m:mPr>
                                  <m:mr>
                                    <m:e>
                                      <m:r>
                                        <m:rPr>
                                          <m:brk m:alnAt="7"/>
                                        </m:rPr>
                                        <a:rPr kumimoji="1" lang="en-US" altLang="zh-CN" sz="2400" b="0" i="1" smtClean="0">
                                          <a:latin typeface="Cambria Math" panose="02040503050406030204" pitchFamily="18" charset="0"/>
                                        </a:rPr>
                                        <m:t>1</m:t>
                                      </m:r>
                                    </m:e>
                                  </m:mr>
                                  <m:mr>
                                    <m:e>
                                      <m:r>
                                        <a:rPr kumimoji="1" lang="en-US" altLang="zh-CN" sz="2400" b="0" i="1" smtClean="0">
                                          <a:latin typeface="Cambria Math" panose="02040503050406030204" pitchFamily="18" charset="0"/>
                                        </a:rPr>
                                        <m:t>0</m:t>
                                      </m:r>
                                    </m:e>
                                  </m:mr>
                                  <m:mr>
                                    <m:e>
                                      <m:r>
                                        <a:rPr kumimoji="1" lang="en-US" altLang="zh-CN" sz="2400" b="0" i="1" smtClean="0">
                                          <a:latin typeface="Cambria Math" panose="02040503050406030204" pitchFamily="18" charset="0"/>
                                        </a:rPr>
                                        <m:t>0</m:t>
                                      </m:r>
                                    </m:e>
                                  </m:mr>
                                </m:m>
                              </m:e>
                            </m:mr>
                          </m:m>
                        </m:e>
                      </m:d>
                    </m:oMath>
                  </m:oMathPara>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由此可以清楚的看出 </a:t>
                </a:r>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 </m:t>
                    </m:r>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 </m:t>
                    </m:r>
                    <m:sSub>
                      <m:sSubPr>
                        <m:ctrlPr>
                          <a:rPr kumimoji="1" lang="en-US" altLang="zh-CN" sz="2400" b="0" i="1" smtClean="0">
                            <a:latin typeface="Cambria Math" panose="02040503050406030204" pitchFamily="18" charset="0"/>
                          </a:rPr>
                        </m:ctrlPr>
                      </m:sSubPr>
                      <m:e>
                        <m:r>
                          <a:rPr kumimoji="1" lang="en-US" altLang="zh-CN" sz="2400" b="1" i="1" smtClean="0">
                            <a:latin typeface="Cambria Math" panose="02040503050406030204" pitchFamily="18" charset="0"/>
                          </a:rPr>
                          <m:t>𝒙</m:t>
                        </m:r>
                      </m:e>
                      <m:sub>
                        <m:r>
                          <a:rPr kumimoji="1" lang="en-US" altLang="zh-CN" sz="2400" b="0" i="1" smtClean="0">
                            <a:latin typeface="Cambria Math" panose="02040503050406030204" pitchFamily="18" charset="0"/>
                          </a:rPr>
                          <m:t>4</m:t>
                        </m:r>
                      </m:sub>
                    </m:sSub>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线性独立，因此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b="1" i="1" smtClean="0">
                            <a:latin typeface="Cambria Math" panose="02040503050406030204" pitchFamily="18" charset="0"/>
                          </a:rPr>
                          <m:t>{</m:t>
                        </m:r>
                        <m:r>
                          <a:rPr kumimoji="1" lang="en-US" altLang="zh-CN" sz="2400" b="1" i="1">
                            <a:latin typeface="Cambria Math" panose="02040503050406030204" pitchFamily="18" charset="0"/>
                          </a:rPr>
                          <m:t>𝒙</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𝒙</m:t>
                        </m:r>
                      </m:e>
                      <m:sub>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𝒙</m:t>
                        </m:r>
                      </m:e>
                      <m:sub>
                        <m:r>
                          <a:rPr kumimoji="1" lang="en-US" altLang="zh-CN" sz="2400" i="1">
                            <a:latin typeface="Cambria Math" panose="02040503050406030204" pitchFamily="18" charset="0"/>
                          </a:rPr>
                          <m:t>4</m:t>
                        </m:r>
                      </m:sub>
                    </m:sSub>
                    <m:r>
                      <a:rPr kumimoji="1" lang="en-US" altLang="zh-CN" sz="2400" b="0" i="1" smtClean="0">
                        <a:latin typeface="Cambria Math" panose="02040503050406030204" pitchFamily="18" charset="0"/>
                      </a:rPr>
                      <m:t>}</m:t>
                    </m:r>
                  </m:oMath>
                </a14:m>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是子空间的基。</a:t>
                </a: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11" t="-91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基定理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kumimoji="1" lang="en-US" altLang="zh-CN" dirty="0"/>
              </a:p>
              <a:p>
                <a:pPr marL="0" indent="0">
                  <a:buNone/>
                </a:pPr>
                <a:r>
                  <a:rPr kumimoji="1" lang="zh-CN" altLang="en-US" sz="2400" b="1" dirty="0">
                    <a:latin typeface="楷体" panose="02010609060101010101" pitchFamily="49" charset="-122"/>
                    <a:ea typeface="楷体" panose="02010609060101010101" pitchFamily="49" charset="-122"/>
                  </a:rPr>
                  <a:t>基定理</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𝑉</m:t>
                    </m:r>
                  </m:oMath>
                </a14:m>
                <a:r>
                  <a:rPr kumimoji="1" lang="zh-CN" altLang="en-US" sz="2400" dirty="0">
                    <a:latin typeface="楷体" panose="02010609060101010101" pitchFamily="49" charset="-122"/>
                    <a:ea typeface="楷体" panose="02010609060101010101" pitchFamily="49" charset="-122"/>
                  </a:rPr>
                  <a:t>是维度为</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𝑚</m:t>
                    </m:r>
                  </m:oMath>
                </a14:m>
                <a:r>
                  <a:rPr kumimoji="1" lang="zh-CN" altLang="en-US" sz="2400" dirty="0">
                    <a:latin typeface="楷体" panose="02010609060101010101" pitchFamily="49" charset="-122"/>
                    <a:ea typeface="楷体" panose="02010609060101010101" pitchFamily="49" charset="-122"/>
                  </a:rPr>
                  <a:t>的子空间，有：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14:m>
                  <m:oMath xmlns:m="http://schemas.openxmlformats.org/officeDocument/2006/math">
                    <m:r>
                      <a:rPr kumimoji="1" lang="en-US" altLang="zh-CN" sz="2400" b="0" i="1" dirty="0" smtClean="0">
                        <a:latin typeface="Cambria Math" panose="02040503050406030204" pitchFamily="18" charset="0"/>
                        <a:ea typeface="楷体" panose="02010609060101010101" pitchFamily="49" charset="-122"/>
                      </a:rPr>
                      <m:t>𝑉</m:t>
                    </m:r>
                  </m:oMath>
                </a14:m>
                <a:r>
                  <a:rPr kumimoji="1" lang="zh-CN" altLang="en-US" sz="2400" dirty="0">
                    <a:latin typeface="楷体" panose="02010609060101010101" pitchFamily="49" charset="-122"/>
                    <a:ea typeface="楷体" panose="02010609060101010101" pitchFamily="49" charset="-122"/>
                  </a:rPr>
                  <a:t>中任意</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𝑚</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个线性独立的向量都构成</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a:latin typeface="Cambria Math" panose="02040503050406030204" pitchFamily="18" charset="0"/>
                        <a:ea typeface="楷体" panose="02010609060101010101" pitchFamily="49" charset="-122"/>
                      </a:rPr>
                      <m:t>𝑉</m:t>
                    </m:r>
                    <m:r>
                      <a:rPr kumimoji="1" lang="zh-CN" altLang="en-US"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的一组基。</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r>
                  <a:rPr kumimoji="1" lang="zh-CN" altLang="en-US" sz="2400" dirty="0">
                    <a:latin typeface="楷体" panose="02010609060101010101" pitchFamily="49" charset="-122"/>
                    <a:ea typeface="楷体" panose="02010609060101010101" pitchFamily="49" charset="-122"/>
                  </a:rPr>
                  <a:t>任意</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𝑚</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个能够张成</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a:latin typeface="Cambria Math" panose="02040503050406030204" pitchFamily="18" charset="0"/>
                        <a:ea typeface="楷体" panose="02010609060101010101" pitchFamily="49" charset="-122"/>
                      </a:rPr>
                      <m:t>𝑉</m:t>
                    </m:r>
                    <m:r>
                      <a:rPr kumimoji="1" lang="zh-CN" altLang="en-US" sz="2400" b="0" i="1" dirty="0"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的向量构成</a:t>
                </a:r>
                <a14:m>
                  <m:oMath xmlns:m="http://schemas.openxmlformats.org/officeDocument/2006/math">
                    <m:r>
                      <a:rPr kumimoji="1" lang="zh-CN" altLang="en-US" sz="2400" b="0" i="0" dirty="0" smtClean="0">
                        <a:latin typeface="Cambria Math" panose="02040503050406030204" pitchFamily="18" charset="0"/>
                        <a:ea typeface="楷体" panose="02010609060101010101" pitchFamily="49" charset="-122"/>
                      </a:rPr>
                      <m:t> </m:t>
                    </m:r>
                    <m:r>
                      <a:rPr kumimoji="1" lang="en-US" altLang="zh-CN" sz="2400" i="1" dirty="0">
                        <a:latin typeface="Cambria Math" panose="02040503050406030204" pitchFamily="18" charset="0"/>
                        <a:ea typeface="楷体" panose="02010609060101010101" pitchFamily="49" charset="-122"/>
                      </a:rPr>
                      <m:t>𝑉</m:t>
                    </m:r>
                    <m:r>
                      <a:rPr kumimoji="1" lang="zh-CN" altLang="en-US" sz="2400" i="1" dirty="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的一组基。</a:t>
                </a: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a:p>
                <a:pPr>
                  <a:buFont typeface="Arial" panose="020B0604020202020204" pitchFamily="34" charset="0"/>
                  <a:buChar char="•"/>
                </a:pPr>
                <a:endParaRPr kumimoji="1" lang="en-US" altLang="zh-CN"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2.8</a:t>
            </a:r>
            <a:r>
              <a:rPr lang="zh-CN" altLang="en-US" dirty="0">
                <a:latin typeface="Times New Roman" panose="02020603050405020304" pitchFamily="18" charset="0"/>
                <a:cs typeface="Times New Roman" panose="02020603050405020304" pitchFamily="18" charset="0"/>
              </a:rPr>
              <a:t> </a:t>
            </a:r>
            <a:r>
              <a:rPr lang="zh-CN" altLang="en-US" dirty="0">
                <a:latin typeface="楷体" panose="02010609060101010101" pitchFamily="49" charset="-122"/>
                <a:ea typeface="楷体" panose="02010609060101010101" pitchFamily="49" charset="-122"/>
              </a:rPr>
              <a:t>基与坐标系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ℬ</m:t>
                    </m:r>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𝑣</m:t>
                        </m:r>
                      </m:e>
                      <m:sub>
                        <m:r>
                          <a:rPr kumimoji="1" lang="en-US" altLang="zh-CN" sz="2400" b="0" i="1" smtClean="0">
                            <a:latin typeface="Cambria Math" panose="02040503050406030204" pitchFamily="18" charset="0"/>
                            <a:ea typeface="Cambria Math" panose="02040503050406030204" pitchFamily="18" charset="0"/>
                          </a:rPr>
                          <m:t>1</m:t>
                        </m:r>
                      </m:sub>
                    </m:sSub>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𝑣</m:t>
                        </m:r>
                      </m:e>
                      <m:sub>
                        <m:r>
                          <a:rPr kumimoji="1" lang="en-US" altLang="zh-CN" sz="2400" b="0" i="1" smtClean="0">
                            <a:latin typeface="Cambria Math" panose="02040503050406030204" pitchFamily="18" charset="0"/>
                            <a:ea typeface="Cambria Math" panose="02040503050406030204" pitchFamily="18" charset="0"/>
                          </a:rPr>
                          <m:t>2</m:t>
                        </m:r>
                      </m:sub>
                    </m:sSub>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𝑣</m:t>
                        </m:r>
                      </m:e>
                      <m:sub>
                        <m:r>
                          <a:rPr kumimoji="1" lang="en-US" altLang="zh-CN" sz="2400" b="0" i="1" smtClean="0">
                            <a:latin typeface="Cambria Math" panose="02040503050406030204" pitchFamily="18" charset="0"/>
                            <a:ea typeface="Cambria Math" panose="02040503050406030204" pitchFamily="18" charset="0"/>
                          </a:rPr>
                          <m:t>𝑚</m:t>
                        </m:r>
                      </m:sub>
                    </m:sSub>
                    <m:r>
                      <a:rPr kumimoji="1" lang="en-US" altLang="zh-CN" sz="2400" b="0" i="1" smtClean="0">
                        <a:latin typeface="Cambria Math" panose="02040503050406030204" pitchFamily="18" charset="0"/>
                        <a:ea typeface="Cambria Math" panose="02040503050406030204" pitchFamily="18" charset="0"/>
                      </a:rPr>
                      <m:t>}</m:t>
                    </m:r>
                  </m:oMath>
                </a14:m>
                <a:r>
                  <a:rPr kumimoji="1" lang="zh-CN" altLang="en-US" sz="2400" dirty="0">
                    <a:latin typeface="楷体" panose="02010609060101010101" pitchFamily="49" charset="-122"/>
                    <a:ea typeface="楷体" panose="02010609060101010101" pitchFamily="49" charset="-122"/>
                  </a:rPr>
                  <a:t>是子空间</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的一组基，那么任意</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𝑉</m:t>
                    </m:r>
                    <m:r>
                      <a:rPr kumimoji="1" lang="en-US" altLang="zh-CN" sz="2400" i="1">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中的向量</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都可以被唯一的表示成线性组合的形式：</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en-US" altLang="zh-CN" sz="2400" b="0" dirty="0">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𝑚</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𝑚</m:t>
                        </m:r>
                      </m:sub>
                    </m:sSub>
                  </m:oMath>
                </a14:m>
                <a:r>
                  <a:rPr kumimoji="1" lang="en-US" altLang="zh-CN" sz="2400" dirty="0">
                    <a:latin typeface="楷体" panose="02010609060101010101" pitchFamily="49" charset="-122"/>
                    <a:ea typeface="楷体" panose="02010609060101010101" pitchFamily="49" charset="-122"/>
                  </a:rPr>
                  <a:t>.</a:t>
                </a: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基与坐标系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证明</a:t>
                </a:r>
                <a:r>
                  <a:rPr kumimoji="1" lang="zh-CN" altLang="en-US" sz="2400" dirty="0">
                    <a:latin typeface="楷体" panose="02010609060101010101" pitchFamily="49" charset="-122"/>
                    <a:ea typeface="楷体" panose="02010609060101010101" pitchFamily="49" charset="-122"/>
                  </a:rPr>
                  <a:t>：</a:t>
                </a:r>
                <a:r>
                  <a:rPr kumimoji="1" lang="en-US" altLang="zh-CN" sz="2400" dirty="0">
                    <a:ea typeface="Cambria Math" panose="02040503050406030204" pitchFamily="18" charset="0"/>
                  </a:rPr>
                  <a:t>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ℬ</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i="1">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的基意味着</a:t>
                </a:r>
                <a14:m>
                  <m:oMath xmlns:m="http://schemas.openxmlformats.org/officeDocument/2006/math">
                    <m:r>
                      <a:rPr kumimoji="1" lang="en-US" altLang="zh-CN" sz="2400" i="1">
                        <a:latin typeface="Cambria Math" panose="02040503050406030204" pitchFamily="18" charset="0"/>
                      </a:rPr>
                      <m:t>𝑉</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ℬ</m:t>
                    </m:r>
                  </m:oMath>
                </a14:m>
                <a:r>
                  <a:rPr kumimoji="1" lang="zh-CN" altLang="en-US" sz="2400" dirty="0">
                    <a:latin typeface="楷体" panose="02010609060101010101" pitchFamily="49" charset="-122"/>
                    <a:ea typeface="楷体" panose="02010609060101010101" pitchFamily="49" charset="-122"/>
                  </a:rPr>
                  <a:t>的张成空间并且</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ℬ</m:t>
                    </m:r>
                  </m:oMath>
                </a14:m>
                <a:r>
                  <a:rPr kumimoji="1" lang="zh-CN" altLang="en-US" sz="2400" dirty="0">
                    <a:latin typeface="楷体" panose="02010609060101010101" pitchFamily="49" charset="-122"/>
                    <a:ea typeface="楷体" panose="02010609060101010101" pitchFamily="49" charset="-122"/>
                  </a:rPr>
                  <a:t>是线性独立的。我们可以将</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𝑉</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中的任意向量</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表示成</a:t>
                </a:r>
                <a14:m>
                  <m:oMath xmlns:m="http://schemas.openxmlformats.org/officeDocument/2006/math">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𝑣</m:t>
                        </m:r>
                      </m:e>
                      <m:sub>
                        <m:r>
                          <a:rPr kumimoji="1" lang="en-US" altLang="zh-CN" sz="2400" i="1">
                            <a:latin typeface="Cambria Math" panose="02040503050406030204" pitchFamily="18" charset="0"/>
                            <a:ea typeface="Cambria Math" panose="02040503050406030204" pitchFamily="18" charset="0"/>
                          </a:rPr>
                          <m:t>1</m:t>
                        </m:r>
                      </m:sub>
                    </m:sSub>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𝑣</m:t>
                        </m:r>
                      </m:e>
                      <m:sub>
                        <m:r>
                          <a:rPr kumimoji="1" lang="en-US" altLang="zh-CN" sz="2400" i="1">
                            <a:latin typeface="Cambria Math" panose="02040503050406030204" pitchFamily="18" charset="0"/>
                            <a:ea typeface="Cambria Math" panose="02040503050406030204" pitchFamily="18" charset="0"/>
                          </a:rPr>
                          <m:t>2</m:t>
                        </m:r>
                      </m:sub>
                    </m:sSub>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𝑣</m:t>
                        </m:r>
                      </m:e>
                      <m:sub>
                        <m:r>
                          <a:rPr kumimoji="1" lang="en-US" altLang="zh-CN" sz="2400" i="1">
                            <a:latin typeface="Cambria Math" panose="02040503050406030204" pitchFamily="18" charset="0"/>
                            <a:ea typeface="Cambria Math" panose="02040503050406030204" pitchFamily="18" charset="0"/>
                          </a:rPr>
                          <m:t>𝑚</m:t>
                        </m:r>
                      </m:sub>
                    </m:sSub>
                  </m:oMath>
                </a14:m>
                <a:r>
                  <a:rPr kumimoji="1" lang="zh-CN" altLang="en-US" sz="2400" dirty="0">
                    <a:latin typeface="楷体" panose="02010609060101010101" pitchFamily="49" charset="-122"/>
                    <a:ea typeface="楷体" panose="02010609060101010101" pitchFamily="49" charset="-122"/>
                  </a:rPr>
                  <a:t>的线性组合的形式。假设</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𝑥</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存在两个线性表示：</a:t>
                </a:r>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𝑚</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𝑚</m:t>
                          </m:r>
                        </m:sub>
                      </m:sSub>
                    </m:oMath>
                  </m:oMathPara>
                </a14:m>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r>
                            <a:rPr kumimoji="1" lang="en-US" altLang="zh-CN" sz="2400" b="0" i="1" smtClean="0">
                              <a:latin typeface="Cambria Math" panose="02040503050406030204" pitchFamily="18" charset="0"/>
                              <a:ea typeface="楷体" panose="02010609060101010101" pitchFamily="49" charset="-122"/>
                            </a:rPr>
                            <m:t>′</m:t>
                          </m:r>
                        </m:e>
                        <m:sub>
                          <m:r>
                            <a:rPr kumimoji="1" lang="en-US" altLang="zh-CN" sz="2400" b="0" i="1" smtClean="0">
                              <a:latin typeface="Cambria Math" panose="02040503050406030204" pitchFamily="18" charset="0"/>
                              <a:ea typeface="楷体" panose="02010609060101010101" pitchFamily="49" charset="-122"/>
                            </a:rPr>
                            <m:t>1</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Sup>
                        <m:sSubSupPr>
                          <m:ctrlPr>
                            <a:rPr kumimoji="1" lang="en-US" altLang="zh-CN" sz="2400" b="0" i="1" smtClean="0">
                              <a:latin typeface="Cambria Math" panose="02040503050406030204" pitchFamily="18" charset="0"/>
                              <a:ea typeface="楷体" panose="02010609060101010101" pitchFamily="49" charset="-122"/>
                            </a:rPr>
                          </m:ctrlPr>
                        </m:sSubSup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𝑚</m:t>
                          </m:r>
                        </m:sub>
                        <m:sup>
                          <m:r>
                            <a:rPr kumimoji="1" lang="en-US" altLang="zh-CN" sz="2400" b="0" i="1" smtClean="0">
                              <a:latin typeface="Cambria Math" panose="02040503050406030204" pitchFamily="18" charset="0"/>
                              <a:ea typeface="楷体" panose="02010609060101010101" pitchFamily="49" charset="-122"/>
                            </a:rPr>
                            <m:t>′</m:t>
                          </m:r>
                        </m:sup>
                      </m:sSubSup>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𝑚</m:t>
                          </m:r>
                        </m:sub>
                      </m:sSub>
                    </m:oMath>
                  </m:oMathPara>
                </a14:m>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将上述两个等式相减：</a:t>
                </a:r>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d>
                        <m:dPr>
                          <m:ctrlPr>
                            <a:rPr kumimoji="1" lang="en-US" altLang="zh-CN" sz="2400" b="0" i="1" dirty="0" smtClean="0">
                              <a:latin typeface="Cambria Math" panose="02040503050406030204" pitchFamily="18" charset="0"/>
                              <a:ea typeface="楷体" panose="02010609060101010101" pitchFamily="49" charset="-122"/>
                            </a:rPr>
                          </m:ctrlPr>
                        </m:dPr>
                        <m:e>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𝑐</m:t>
                              </m:r>
                            </m:e>
                            <m:sub>
                              <m:r>
                                <a:rPr kumimoji="1" lang="en-US" altLang="zh-CN" sz="2400" b="0" i="1" dirty="0" smtClean="0">
                                  <a:latin typeface="Cambria Math" panose="02040503050406030204" pitchFamily="18" charset="0"/>
                                  <a:ea typeface="楷体" panose="02010609060101010101" pitchFamily="49" charset="-122"/>
                                </a:rPr>
                                <m:t>1</m:t>
                              </m:r>
                            </m:sub>
                          </m:sSub>
                          <m:r>
                            <a:rPr kumimoji="1" lang="en-US" altLang="zh-CN" sz="2400" b="0" i="1" dirty="0" smtClean="0">
                              <a:latin typeface="Cambria Math" panose="02040503050406030204" pitchFamily="18" charset="0"/>
                              <a:ea typeface="楷体" panose="02010609060101010101" pitchFamily="49" charset="-122"/>
                            </a:rPr>
                            <m:t>−</m:t>
                          </m:r>
                          <m:sSubSup>
                            <m:sSubSupPr>
                              <m:ctrlPr>
                                <a:rPr kumimoji="1" lang="en-US" altLang="zh-CN" sz="2400" b="0" i="1" dirty="0" smtClean="0">
                                  <a:latin typeface="Cambria Math" panose="02040503050406030204" pitchFamily="18" charset="0"/>
                                  <a:ea typeface="楷体" panose="02010609060101010101" pitchFamily="49" charset="-122"/>
                                </a:rPr>
                              </m:ctrlPr>
                            </m:sSubSupPr>
                            <m:e>
                              <m:r>
                                <a:rPr kumimoji="1" lang="en-US" altLang="zh-CN" sz="2400" b="0" i="1" dirty="0" smtClean="0">
                                  <a:latin typeface="Cambria Math" panose="02040503050406030204" pitchFamily="18" charset="0"/>
                                  <a:ea typeface="楷体" panose="02010609060101010101" pitchFamily="49" charset="-122"/>
                                </a:rPr>
                                <m:t>𝑐</m:t>
                              </m:r>
                            </m:e>
                            <m:sub>
                              <m:r>
                                <a:rPr kumimoji="1" lang="en-US" altLang="zh-CN" sz="2400" b="0" i="1" dirty="0" smtClean="0">
                                  <a:latin typeface="Cambria Math" panose="02040503050406030204" pitchFamily="18" charset="0"/>
                                  <a:ea typeface="楷体" panose="02010609060101010101" pitchFamily="49" charset="-122"/>
                                </a:rPr>
                                <m:t>1</m:t>
                              </m:r>
                            </m:sub>
                            <m:sup>
                              <m:r>
                                <a:rPr kumimoji="1" lang="en-US" altLang="zh-CN" sz="2400" b="0" i="1" dirty="0" smtClean="0">
                                  <a:latin typeface="Cambria Math" panose="02040503050406030204" pitchFamily="18" charset="0"/>
                                  <a:ea typeface="楷体" panose="02010609060101010101" pitchFamily="49" charset="-122"/>
                                </a:rPr>
                                <m:t>′</m:t>
                              </m:r>
                            </m:sup>
                          </m:sSubSup>
                        </m:e>
                      </m:d>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1</m:t>
                          </m:r>
                        </m:sub>
                      </m:sSub>
                      <m:r>
                        <a:rPr kumimoji="1" lang="en-US" altLang="zh-CN" sz="2400" b="0" i="1" dirty="0" smtClean="0">
                          <a:latin typeface="Cambria Math" panose="02040503050406030204" pitchFamily="18" charset="0"/>
                          <a:ea typeface="楷体" panose="02010609060101010101" pitchFamily="49" charset="-122"/>
                        </a:rPr>
                        <m:t>+…+</m:t>
                      </m:r>
                      <m:d>
                        <m:dPr>
                          <m:ctrlPr>
                            <a:rPr kumimoji="1" lang="en-US" altLang="zh-CN" sz="2400" b="0" i="1" dirty="0" smtClean="0">
                              <a:latin typeface="Cambria Math" panose="02040503050406030204" pitchFamily="18" charset="0"/>
                              <a:ea typeface="楷体" panose="02010609060101010101" pitchFamily="49" charset="-122"/>
                            </a:rPr>
                          </m:ctrlPr>
                        </m:dPr>
                        <m:e>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𝑐</m:t>
                              </m:r>
                            </m:e>
                            <m:sub>
                              <m:r>
                                <a:rPr kumimoji="1" lang="en-US" altLang="zh-CN" sz="2400" b="0" i="1" dirty="0" smtClean="0">
                                  <a:latin typeface="Cambria Math" panose="02040503050406030204" pitchFamily="18" charset="0"/>
                                  <a:ea typeface="楷体" panose="02010609060101010101" pitchFamily="49" charset="-122"/>
                                </a:rPr>
                                <m:t>𝑚</m:t>
                              </m:r>
                            </m:sub>
                          </m:sSub>
                          <m:r>
                            <a:rPr kumimoji="1" lang="en-US" altLang="zh-CN" sz="2400" b="0" i="1" dirty="0" smtClean="0">
                              <a:latin typeface="Cambria Math" panose="02040503050406030204" pitchFamily="18" charset="0"/>
                              <a:ea typeface="楷体" panose="02010609060101010101" pitchFamily="49" charset="-122"/>
                            </a:rPr>
                            <m:t>−</m:t>
                          </m:r>
                          <m:sSubSup>
                            <m:sSubSupPr>
                              <m:ctrlPr>
                                <a:rPr kumimoji="1" lang="en-US" altLang="zh-CN" sz="2400" b="0" i="1" dirty="0" smtClean="0">
                                  <a:latin typeface="Cambria Math" panose="02040503050406030204" pitchFamily="18" charset="0"/>
                                  <a:ea typeface="楷体" panose="02010609060101010101" pitchFamily="49" charset="-122"/>
                                </a:rPr>
                              </m:ctrlPr>
                            </m:sSubSupPr>
                            <m:e>
                              <m:r>
                                <a:rPr kumimoji="1" lang="en-US" altLang="zh-CN" sz="2400" b="0" i="1" dirty="0" smtClean="0">
                                  <a:latin typeface="Cambria Math" panose="02040503050406030204" pitchFamily="18" charset="0"/>
                                  <a:ea typeface="楷体" panose="02010609060101010101" pitchFamily="49" charset="-122"/>
                                </a:rPr>
                                <m:t>𝑐</m:t>
                              </m:r>
                            </m:e>
                            <m:sub>
                              <m:r>
                                <a:rPr kumimoji="1" lang="en-US" altLang="zh-CN" sz="2400" b="0" i="1" dirty="0" smtClean="0">
                                  <a:latin typeface="Cambria Math" panose="02040503050406030204" pitchFamily="18" charset="0"/>
                                  <a:ea typeface="楷体" panose="02010609060101010101" pitchFamily="49" charset="-122"/>
                                </a:rPr>
                                <m:t>𝑚</m:t>
                              </m:r>
                            </m:sub>
                            <m:sup>
                              <m:r>
                                <a:rPr kumimoji="1" lang="en-US" altLang="zh-CN" sz="2400" b="0" i="1" dirty="0" smtClean="0">
                                  <a:latin typeface="Cambria Math" panose="02040503050406030204" pitchFamily="18" charset="0"/>
                                  <a:ea typeface="楷体" panose="02010609060101010101" pitchFamily="49" charset="-122"/>
                                </a:rPr>
                                <m:t>′</m:t>
                              </m:r>
                            </m:sup>
                          </m:sSubSup>
                        </m:e>
                      </m:d>
                      <m:sSub>
                        <m:sSubPr>
                          <m:ctrlPr>
                            <a:rPr kumimoji="1" lang="en-US" altLang="zh-CN" sz="2400" b="0" i="1" dirty="0" smtClean="0">
                              <a:latin typeface="Cambria Math" panose="02040503050406030204" pitchFamily="18" charset="0"/>
                              <a:ea typeface="楷体" panose="02010609060101010101" pitchFamily="49" charset="-122"/>
                            </a:rPr>
                          </m:ctrlPr>
                        </m:sSubPr>
                        <m:e>
                          <m:r>
                            <a:rPr kumimoji="1" lang="en-US" altLang="zh-CN" sz="2400" b="0" i="1" dirty="0" smtClean="0">
                              <a:latin typeface="Cambria Math" panose="02040503050406030204" pitchFamily="18" charset="0"/>
                              <a:ea typeface="楷体" panose="02010609060101010101" pitchFamily="49" charset="-122"/>
                            </a:rPr>
                            <m:t>𝑣</m:t>
                          </m:r>
                        </m:e>
                        <m:sub>
                          <m:r>
                            <a:rPr kumimoji="1" lang="en-US" altLang="zh-CN" sz="2400" b="0" i="1" dirty="0" smtClean="0">
                              <a:latin typeface="Cambria Math" panose="02040503050406030204" pitchFamily="18" charset="0"/>
                              <a:ea typeface="楷体" panose="02010609060101010101" pitchFamily="49" charset="-122"/>
                            </a:rPr>
                            <m:t>𝑚</m:t>
                          </m:r>
                        </m:sub>
                      </m:sSub>
                      <m:r>
                        <a:rPr kumimoji="1" lang="en-US" altLang="zh-CN" sz="2400" b="0" i="1" dirty="0" smtClean="0">
                          <a:latin typeface="Cambria Math" panose="02040503050406030204" pitchFamily="18" charset="0"/>
                          <a:ea typeface="楷体" panose="02010609060101010101" pitchFamily="49" charset="-122"/>
                        </a:rPr>
                        <m:t>=0 </m:t>
                      </m:r>
                    </m:oMath>
                  </m:oMathPara>
                </a14:m>
                <a:endParaRPr kumimoji="1" lang="en-US" altLang="zh-CN" sz="2400" b="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由于</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ℬ</m:t>
                    </m:r>
                  </m:oMath>
                </a14:m>
                <a:r>
                  <a:rPr kumimoji="1" lang="zh-CN" altLang="en-US" sz="2400" dirty="0">
                    <a:latin typeface="楷体" panose="02010609060101010101" pitchFamily="49" charset="-122"/>
                    <a:ea typeface="楷体" panose="02010609060101010101" pitchFamily="49" charset="-122"/>
                  </a:rPr>
                  <a:t>是线性独立的，因此上式只有平凡解，即全为</a:t>
                </a:r>
                <a:r>
                  <a:rPr kumimoji="1" lang="en-US" altLang="zh-CN" sz="2400" dirty="0">
                    <a:latin typeface="楷体" panose="02010609060101010101" pitchFamily="49" charset="-122"/>
                    <a:ea typeface="楷体" panose="02010609060101010101" pitchFamily="49" charset="-122"/>
                  </a:rPr>
                  <a:t>0.</a:t>
                </a:r>
                <a:r>
                  <a:rPr kumimoji="1" lang="zh-CN" altLang="en-US" sz="2400" dirty="0">
                    <a:latin typeface="楷体" panose="02010609060101010101" pitchFamily="49" charset="-122"/>
                    <a:ea typeface="楷体" panose="02010609060101010101" pitchFamily="49" charset="-122"/>
                  </a:rPr>
                  <a:t>因此有</a:t>
                </a:r>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Sup>
                        <m:sSubSupPr>
                          <m:ctrlPr>
                            <a:rPr kumimoji="1" lang="en-US" altLang="zh-CN" sz="2400" b="0" i="1" smtClean="0">
                              <a:latin typeface="Cambria Math" panose="02040503050406030204" pitchFamily="18" charset="0"/>
                              <a:ea typeface="楷体" panose="02010609060101010101" pitchFamily="49" charset="-122"/>
                            </a:rPr>
                          </m:ctrlPr>
                        </m:sSubSup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up>
                          <m:r>
                            <a:rPr kumimoji="1" lang="en-US" altLang="zh-CN" sz="2400" b="0" i="1" smtClean="0">
                              <a:latin typeface="Cambria Math" panose="02040503050406030204" pitchFamily="18" charset="0"/>
                              <a:ea typeface="楷体" panose="02010609060101010101" pitchFamily="49" charset="-122"/>
                            </a:rPr>
                            <m:t>′</m:t>
                          </m:r>
                        </m:sup>
                      </m:sSubSup>
                      <m:r>
                        <a:rPr kumimoji="1" lang="en-US" altLang="zh-CN" sz="2400" b="0" i="1" smtClean="0">
                          <a:latin typeface="Cambria Math" panose="02040503050406030204" pitchFamily="18" charset="0"/>
                          <a:ea typeface="楷体" panose="02010609060101010101" pitchFamily="49" charset="-122"/>
                        </a:rPr>
                        <m:t>, …,</m:t>
                      </m:r>
                      <m:sSubSup>
                        <m:sSubSupPr>
                          <m:ctrlPr>
                            <a:rPr kumimoji="1" lang="en-US" altLang="zh-CN" sz="2400" b="0" i="1" smtClean="0">
                              <a:latin typeface="Cambria Math" panose="02040503050406030204" pitchFamily="18" charset="0"/>
                              <a:ea typeface="楷体" panose="02010609060101010101" pitchFamily="49" charset="-122"/>
                            </a:rPr>
                          </m:ctrlPr>
                        </m:sSubSup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𝑚</m:t>
                          </m:r>
                        </m:sub>
                        <m:sup>
                          <m:r>
                            <a:rPr kumimoji="1" lang="en-US" altLang="zh-CN" sz="2400" b="0" i="1" smtClean="0">
                              <a:latin typeface="Cambria Math" panose="02040503050406030204" pitchFamily="18" charset="0"/>
                              <a:ea typeface="楷体" panose="02010609060101010101" pitchFamily="49" charset="-122"/>
                            </a:rPr>
                            <m:t>′</m:t>
                          </m:r>
                        </m:sup>
                      </m:sSubSup>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𝑚</m:t>
                          </m:r>
                        </m:sub>
                      </m:sSub>
                    </m:oMath>
                  </m:oMathPara>
                </a14:m>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的表示是唯一的。</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解集的参数化表示</a:t>
            </a:r>
          </a:p>
        </p:txBody>
      </p:sp>
      <mc:AlternateContent xmlns:mc="http://schemas.openxmlformats.org/markup-compatibility/2006" xmlns:a14="http://schemas.microsoft.com/office/drawing/2010/main">
        <mc:Choice Requires="a14">
          <p:sp>
            <p:nvSpPr>
              <p:cNvPr id="3" name="文本框 2"/>
              <p:cNvSpPr txBox="1"/>
              <p:nvPr/>
            </p:nvSpPr>
            <p:spPr>
              <a:xfrm>
                <a:off x="467544" y="1244600"/>
                <a:ext cx="8568952" cy="4154984"/>
              </a:xfrm>
              <a:prstGeom prst="rect">
                <a:avLst/>
              </a:prstGeom>
              <a:noFill/>
            </p:spPr>
            <p:txBody>
              <a:bodyPr wrap="square" rtlCol="0">
                <a:spAutoFit/>
              </a:bodyPr>
              <a:lstStyle/>
              <a:p>
                <a:r>
                  <a:rPr kumimoji="1" lang="zh-CN" altLang="en-US" sz="2400" b="0" dirty="0">
                    <a:latin typeface="楷体" panose="02010609060101010101" pitchFamily="49" charset="-122"/>
                    <a:ea typeface="楷体" panose="02010609060101010101" pitchFamily="49" charset="-122"/>
                  </a:rPr>
                  <a:t>解集的参数向量形式（齐次）</a:t>
                </a:r>
                <a:r>
                  <a:rPr kumimoji="1" lang="en-US" altLang="zh-CN" sz="2400" b="0" dirty="0">
                    <a:latin typeface="楷体" panose="02010609060101010101" pitchFamily="49" charset="-122"/>
                    <a:ea typeface="楷体" panose="02010609060101010101" pitchFamily="49" charset="-122"/>
                  </a:rPr>
                  <a:t>. </a:t>
                </a:r>
                <a:r>
                  <a:rPr kumimoji="1" lang="zh-CN" altLang="en-US" sz="2400" b="0" dirty="0">
                    <a:latin typeface="楷体" panose="02010609060101010101" pitchFamily="49" charset="-122"/>
                    <a:ea typeface="楷体" panose="02010609060101010101" pitchFamily="49" charset="-122"/>
                  </a:rPr>
                  <a:t>考虑如下的行规范矩阵：</a:t>
                </a:r>
                <a:endParaRPr kumimoji="1" lang="en-US" altLang="zh-CN" sz="2400" b="0" dirty="0">
                  <a:latin typeface="楷体" panose="02010609060101010101" pitchFamily="49" charset="-122"/>
                  <a:ea typeface="楷体" panose="02010609060101010101" pitchFamily="49" charset="-122"/>
                </a:endParaRPr>
              </a:p>
              <a:p>
                <a:endParaRPr kumimoji="1" lang="en-US" altLang="zh-CN" sz="2400" b="0" dirty="0"/>
              </a:p>
              <a:p>
                <a:endParaRPr kumimoji="1" lang="en-US" altLang="zh-CN" sz="2400" dirty="0"/>
              </a:p>
              <a:p>
                <a:endParaRPr kumimoji="1" lang="en-US" altLang="zh-CN" sz="2400" dirty="0"/>
              </a:p>
              <a:p>
                <a:endParaRPr kumimoji="1" lang="en-US" altLang="zh-CN" sz="2400" b="0" i="1" dirty="0">
                  <a:latin typeface="Cambria Math" panose="02040503050406030204" pitchFamily="18" charset="0"/>
                </a:endParaRPr>
              </a:p>
              <a:p>
                <a14:m>
                  <m:oMath xmlns:m="http://schemas.openxmlformats.org/officeDocument/2006/math">
                    <m:r>
                      <a:rPr kumimoji="1" lang="en-US" altLang="zh-CN" sz="2400" b="0" i="1" smtClean="0">
                        <a:latin typeface="Cambria Math" panose="02040503050406030204" pitchFamily="18" charset="0"/>
                      </a:rPr>
                      <m:t>𝐴𝑥</m:t>
                    </m:r>
                    <m:r>
                      <a:rPr kumimoji="1" lang="en-US" altLang="zh-CN" sz="2400" b="0" i="1" smtClean="0">
                        <a:latin typeface="Cambria Math" panose="02040503050406030204" pitchFamily="18" charset="0"/>
                      </a:rPr>
                      <m:t>=0</m:t>
                    </m:r>
                  </m:oMath>
                </a14:m>
                <a:r>
                  <a:rPr kumimoji="1" lang="zh-CN" altLang="en-US" sz="2400" b="0" dirty="0">
                    <a:latin typeface="楷体" panose="02010609060101010101" pitchFamily="49" charset="-122"/>
                    <a:ea typeface="楷体" panose="02010609060101010101" pitchFamily="49" charset="-122"/>
                  </a:rPr>
                  <a:t>对应如下的方程组</a:t>
                </a:r>
                <a:r>
                  <a:rPr kumimoji="1" lang="en-US" altLang="zh-CN" sz="2400" b="0" dirty="0">
                    <a:latin typeface="楷体" panose="02010609060101010101" pitchFamily="49" charset="-122"/>
                    <a:ea typeface="楷体" panose="02010609060101010101" pitchFamily="49" charset="-122"/>
                  </a:rPr>
                  <a:t>:</a:t>
                </a:r>
              </a:p>
              <a:p>
                <a:endParaRPr kumimoji="1" lang="en-US" altLang="zh-CN" sz="2400" dirty="0"/>
              </a:p>
              <a:p>
                <a:endParaRPr kumimoji="1" lang="en-US" altLang="zh-CN" sz="2400" dirty="0"/>
              </a:p>
              <a:p>
                <a:endParaRPr kumimoji="1" lang="en-US" altLang="zh-CN" sz="2400" dirty="0"/>
              </a:p>
              <a:p>
                <a:r>
                  <a:rPr kumimoji="1" lang="zh-CN" altLang="en-US" sz="2400" b="0" dirty="0">
                    <a:latin typeface="楷体" panose="02010609060101010101" pitchFamily="49" charset="-122"/>
                    <a:ea typeface="楷体" panose="02010609060101010101" pitchFamily="49" charset="-122"/>
                  </a:rPr>
                  <a:t>解集的参数表示如下：</a:t>
                </a:r>
                <a:endParaRPr kumimoji="1" lang="en-US" altLang="zh-CN" sz="2400" b="0" dirty="0">
                  <a:latin typeface="楷体" panose="02010609060101010101" pitchFamily="49" charset="-122"/>
                  <a:ea typeface="楷体" panose="02010609060101010101" pitchFamily="49" charset="-122"/>
                </a:endParaRPr>
              </a:p>
              <a:p>
                <a:endParaRPr kumimoji="1"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467544" y="1244600"/>
                <a:ext cx="8568952" cy="4154984"/>
              </a:xfrm>
              <a:prstGeom prst="rect">
                <a:avLst/>
              </a:prstGeom>
              <a:blipFill rotWithShape="1">
                <a:blip r:embed="rId2"/>
                <a:stretch>
                  <a:fillRect l="-2" r="5" b="4"/>
                </a:stretch>
              </a:blipFill>
            </p:spPr>
            <p:txBody>
              <a:bodyPr/>
              <a:lstStyle/>
              <a:p>
                <a:r>
                  <a:rPr lang="zh-CN" altLang="en-US">
                    <a:noFill/>
                  </a:rPr>
                  <a:t> </a:t>
                </a:r>
              </a:p>
            </p:txBody>
          </p:sp>
        </mc:Fallback>
      </mc:AlternateContent>
      <p:pic>
        <p:nvPicPr>
          <p:cNvPr id="11" name="图片 10"/>
          <p:cNvPicPr>
            <a:picLocks noChangeAspect="1"/>
          </p:cNvPicPr>
          <p:nvPr/>
        </p:nvPicPr>
        <p:blipFill>
          <a:blip r:embed="rId3"/>
          <a:stretch>
            <a:fillRect/>
          </a:stretch>
        </p:blipFill>
        <p:spPr>
          <a:xfrm>
            <a:off x="2754215" y="1801322"/>
            <a:ext cx="3240360" cy="1239733"/>
          </a:xfrm>
          <a:prstGeom prst="rect">
            <a:avLst/>
          </a:prstGeom>
        </p:spPr>
      </p:pic>
      <p:pic>
        <p:nvPicPr>
          <p:cNvPr id="12" name="图片 11"/>
          <p:cNvPicPr>
            <a:picLocks noChangeAspect="1"/>
          </p:cNvPicPr>
          <p:nvPr/>
        </p:nvPicPr>
        <p:blipFill>
          <a:blip r:embed="rId4"/>
          <a:stretch>
            <a:fillRect/>
          </a:stretch>
        </p:blipFill>
        <p:spPr>
          <a:xfrm>
            <a:off x="2699793" y="3597778"/>
            <a:ext cx="3960440" cy="905455"/>
          </a:xfrm>
          <a:prstGeom prst="rect">
            <a:avLst/>
          </a:prstGeom>
        </p:spPr>
      </p:pic>
      <p:pic>
        <p:nvPicPr>
          <p:cNvPr id="13" name="图片 12"/>
          <p:cNvPicPr>
            <a:picLocks noChangeAspect="1"/>
          </p:cNvPicPr>
          <p:nvPr/>
        </p:nvPicPr>
        <p:blipFill>
          <a:blip r:embed="rId5"/>
          <a:stretch>
            <a:fillRect/>
          </a:stretch>
        </p:blipFill>
        <p:spPr>
          <a:xfrm>
            <a:off x="2754215" y="5121343"/>
            <a:ext cx="2600051" cy="146085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基与坐标系</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定义</a:t>
                </a:r>
                <a:r>
                  <a:rPr kumimoji="1" lang="zh-CN" altLang="en-US" sz="2400" dirty="0">
                    <a:latin typeface="楷体" panose="02010609060101010101" pitchFamily="49" charset="-122"/>
                    <a:ea typeface="楷体" panose="02010609060101010101" pitchFamily="49" charset="-122"/>
                  </a:rPr>
                  <a:t>：</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ℬ</m:t>
                    </m:r>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𝑣</m:t>
                        </m:r>
                      </m:e>
                      <m:sub>
                        <m:r>
                          <a:rPr kumimoji="1" lang="en-US" altLang="zh-CN" sz="2400" b="0" i="1" smtClean="0">
                            <a:latin typeface="Cambria Math" panose="02040503050406030204" pitchFamily="18" charset="0"/>
                            <a:ea typeface="Cambria Math" panose="02040503050406030204" pitchFamily="18" charset="0"/>
                          </a:rPr>
                          <m:t>1</m:t>
                        </m:r>
                      </m:sub>
                    </m:sSub>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𝑣</m:t>
                        </m:r>
                      </m:e>
                      <m:sub>
                        <m:r>
                          <a:rPr kumimoji="1" lang="en-US" altLang="zh-CN" sz="2400" b="0" i="1" smtClean="0">
                            <a:latin typeface="Cambria Math" panose="02040503050406030204" pitchFamily="18" charset="0"/>
                            <a:ea typeface="Cambria Math" panose="02040503050406030204" pitchFamily="18" charset="0"/>
                          </a:rPr>
                          <m:t>2</m:t>
                        </m:r>
                      </m:sub>
                    </m:sSub>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𝑣</m:t>
                        </m:r>
                      </m:e>
                      <m:sub>
                        <m:r>
                          <a:rPr kumimoji="1" lang="en-US" altLang="zh-CN" sz="2400" b="0" i="1" smtClean="0">
                            <a:latin typeface="Cambria Math" panose="02040503050406030204" pitchFamily="18" charset="0"/>
                            <a:ea typeface="Cambria Math" panose="02040503050406030204" pitchFamily="18" charset="0"/>
                          </a:rPr>
                          <m:t>𝑚</m:t>
                        </m:r>
                      </m:sub>
                    </m:sSub>
                    <m:r>
                      <a:rPr kumimoji="1" lang="en-US" altLang="zh-CN" sz="2400" b="0" i="1" smtClean="0">
                        <a:latin typeface="Cambria Math" panose="02040503050406030204" pitchFamily="18" charset="0"/>
                        <a:ea typeface="Cambria Math" panose="02040503050406030204" pitchFamily="18" charset="0"/>
                      </a:rPr>
                      <m:t>}</m:t>
                    </m:r>
                  </m:oMath>
                </a14:m>
                <a:r>
                  <a:rPr kumimoji="1" lang="zh-CN" altLang="en-US" sz="2400" dirty="0">
                    <a:latin typeface="楷体" panose="02010609060101010101" pitchFamily="49" charset="-122"/>
                    <a:ea typeface="楷体" panose="02010609060101010101" pitchFamily="49" charset="-122"/>
                  </a:rPr>
                  <a:t>是子空间</a:t>
                </a:r>
                <a14:m>
                  <m:oMath xmlns:m="http://schemas.openxmlformats.org/officeDocument/2006/math">
                    <m:r>
                      <a:rPr kumimoji="1" lang="en-US" altLang="zh-CN" sz="2400" b="0" i="0" smtClean="0">
                        <a:latin typeface="Cambria Math" panose="02040503050406030204" pitchFamily="18" charset="0"/>
                      </a:rPr>
                      <m:t> </m:t>
                    </m:r>
                    <m:r>
                      <a:rPr kumimoji="1" lang="en-US" altLang="zh-CN" sz="2400" b="0" i="1" smtClean="0">
                        <a:latin typeface="Cambria Math" panose="02040503050406030204" pitchFamily="18" charset="0"/>
                      </a:rPr>
                      <m:t>𝑉</m:t>
                    </m:r>
                    <m:r>
                      <a:rPr kumimoji="1" lang="en-US" altLang="zh-CN"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的一组基，</a:t>
                </a:r>
                <a14:m>
                  <m:oMath xmlns:m="http://schemas.openxmlformats.org/officeDocument/2006/math">
                    <m:r>
                      <a:rPr kumimoji="1" lang="en-US" altLang="zh-CN" sz="2400" i="1">
                        <a:latin typeface="Cambria Math" panose="02040503050406030204" pitchFamily="18" charset="0"/>
                        <a:ea typeface="楷体" panose="02010609060101010101" pitchFamily="49" charset="-122"/>
                      </a:rPr>
                      <m:t>𝑥</m:t>
                    </m:r>
                    <m:r>
                      <a:rPr kumimoji="1" lang="en-US" altLang="zh-CN" sz="2400" i="1">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为</a:t>
                </a:r>
                <a14:m>
                  <m:oMath xmlns:m="http://schemas.openxmlformats.org/officeDocument/2006/math">
                    <m:r>
                      <a:rPr kumimoji="1" lang="zh-CN" altLang="en-US" sz="2400" b="0" i="0" smtClean="0">
                        <a:latin typeface="Cambria Math" panose="02040503050406030204" pitchFamily="18" charset="0"/>
                      </a:rPr>
                      <m:t> </m:t>
                    </m:r>
                    <m:r>
                      <a:rPr kumimoji="1" lang="en-US" altLang="zh-CN" sz="2400" i="1">
                        <a:latin typeface="Cambria Math" panose="02040503050406030204" pitchFamily="18" charset="0"/>
                      </a:rPr>
                      <m:t>𝑉</m:t>
                    </m:r>
                    <m:r>
                      <a:rPr kumimoji="1" lang="zh-CN" altLang="en-US" sz="2400" b="0" i="1"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中的一个向量</a:t>
                </a:r>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𝑥</m:t>
                      </m:r>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𝑚</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𝑚</m:t>
                          </m:r>
                        </m:sub>
                      </m:sSub>
                    </m:oMath>
                  </m:oMathPara>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系数</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𝑚</m:t>
                        </m:r>
                      </m:sub>
                    </m:sSub>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𝑥</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相对于基底</a:t>
                </a:r>
                <a14:m>
                  <m:oMath xmlns:m="http://schemas.openxmlformats.org/officeDocument/2006/math">
                    <m:r>
                      <a:rPr kumimoji="1" lang="zh-CN" altLang="en-US" sz="2400" b="0" i="0" smtClean="0">
                        <a:latin typeface="Cambria Math" panose="02040503050406030204" pitchFamily="18" charset="0"/>
                        <a:ea typeface="Cambria Math" panose="02040503050406030204" pitchFamily="18" charset="0"/>
                      </a:rPr>
                      <m:t> </m:t>
                    </m:r>
                    <m:r>
                      <a:rPr kumimoji="1" lang="en-US" altLang="zh-CN" sz="2400" i="1">
                        <a:latin typeface="Cambria Math" panose="02040503050406030204" pitchFamily="18" charset="0"/>
                        <a:ea typeface="Cambria Math" panose="02040503050406030204" pitchFamily="18" charset="0"/>
                      </a:rPr>
                      <m:t>ℬ</m:t>
                    </m:r>
                    <m:r>
                      <a:rPr kumimoji="1" lang="zh-CN" altLang="en-US" sz="2400" b="0" i="1" smtClean="0">
                        <a:latin typeface="Cambria Math" panose="02040503050406030204" pitchFamily="18" charset="0"/>
                        <a:ea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的坐标。向量</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𝑥</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a:t>
                </a:r>
                <a14:m>
                  <m:oMath xmlns:m="http://schemas.openxmlformats.org/officeDocument/2006/math">
                    <m:r>
                      <a:rPr kumimoji="1" lang="zh-CN" altLang="en-US" sz="2400" b="0" i="0" smtClean="0">
                        <a:latin typeface="Cambria Math" panose="02040503050406030204" pitchFamily="18" charset="0"/>
                        <a:ea typeface="Cambria Math" panose="02040503050406030204" pitchFamily="18" charset="0"/>
                      </a:rPr>
                      <m:t> </m:t>
                    </m:r>
                    <m:r>
                      <a:rPr kumimoji="1" lang="en-US" altLang="zh-CN" sz="2400" i="1">
                        <a:latin typeface="Cambria Math" panose="02040503050406030204" pitchFamily="18" charset="0"/>
                        <a:ea typeface="Cambria Math" panose="02040503050406030204" pitchFamily="18" charset="0"/>
                      </a:rPr>
                      <m:t>ℬ</m:t>
                    </m:r>
                    <m:r>
                      <a:rPr kumimoji="1" lang="zh-CN" altLang="en-US" sz="2400" b="0" i="1" smtClean="0">
                        <a:latin typeface="Cambria Math" panose="02040503050406030204" pitchFamily="18" charset="0"/>
                        <a:ea typeface="Cambria Math" panose="02040503050406030204" pitchFamily="18" charset="0"/>
                      </a:rPr>
                      <m:t> </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坐标为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3051710" y="3573016"/>
            <a:ext cx="3040579" cy="172819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基与坐标系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例（</a:t>
                </a:r>
                <a14:m>
                  <m:oMath xmlns:m="http://schemas.openxmlformats.org/officeDocument/2006/math">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panose="02040503050406030204" pitchFamily="18" charset="0"/>
                          </a:rPr>
                          <m:t>𝑅</m:t>
                        </m:r>
                      </m:e>
                      <m:sup>
                        <m:r>
                          <a:rPr kumimoji="1" lang="en-US" altLang="zh-CN" sz="2400" b="0" i="1" dirty="0" smtClean="0">
                            <a:latin typeface="Cambria Math" panose="02040503050406030204" pitchFamily="18" charset="0"/>
                          </a:rPr>
                          <m:t>2</m:t>
                        </m:r>
                      </m:sup>
                    </m:sSup>
                  </m:oMath>
                </a14:m>
                <a:r>
                  <a:rPr kumimoji="1" lang="zh-CN" altLang="en-US" sz="2400" dirty="0">
                    <a:latin typeface="楷体" panose="02010609060101010101" pitchFamily="49" charset="-122"/>
                    <a:ea typeface="楷体" panose="02010609060101010101" pitchFamily="49" charset="-122"/>
                  </a:rPr>
                  <a:t>上的非标准坐标系）</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定义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r>
                  <a:rPr kumimoji="1" lang="zh-CN" altLang="en-US" sz="2400" dirty="0">
                    <a:latin typeface="楷体" panose="02010609060101010101" pitchFamily="49" charset="-122"/>
                    <a:ea typeface="楷体" panose="02010609060101010101" pitchFamily="49" charset="-122"/>
                  </a:rPr>
                  <a:t>证明</a:t>
                </a:r>
                <a14:m>
                  <m:oMath xmlns:m="http://schemas.openxmlformats.org/officeDocument/2006/math">
                    <m:r>
                      <a:rPr kumimoji="1" lang="zh-CN" altLang="en-US" sz="2400" b="0" i="0" smtClean="0">
                        <a:latin typeface="Cambria Math" panose="02040503050406030204" pitchFamily="18" charset="0"/>
                        <a:ea typeface="Cambria Math" panose="02040503050406030204" pitchFamily="18" charset="0"/>
                      </a:rPr>
                      <m:t> </m:t>
                    </m:r>
                    <m:r>
                      <a:rPr kumimoji="1" lang="en-US" altLang="zh-CN" sz="2400" i="1" smtClean="0">
                        <a:latin typeface="Cambria Math" panose="02040503050406030204" pitchFamily="18" charset="0"/>
                        <a:ea typeface="Cambria Math" panose="02040503050406030204" pitchFamily="18" charset="0"/>
                      </a:rPr>
                      <m:t>ℬ</m:t>
                    </m:r>
                    <m:r>
                      <a:rPr kumimoji="1" lang="zh-CN" altLang="en-US" sz="2400" b="0" i="1" smtClean="0">
                        <a:latin typeface="Cambria Math" panose="02040503050406030204" pitchFamily="18" charset="0"/>
                        <a:ea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sSup>
                      <m:sSupPr>
                        <m:ctrlPr>
                          <a:rPr kumimoji="1" lang="en-US" altLang="zh-CN" sz="2400" i="1" dirty="0">
                            <a:latin typeface="Cambria Math" panose="02040503050406030204" pitchFamily="18" charset="0"/>
                          </a:rPr>
                        </m:ctrlPr>
                      </m:sSupPr>
                      <m:e>
                        <m:r>
                          <a:rPr kumimoji="1" lang="zh-CN" altLang="en-US" sz="2400" b="0" i="1" dirty="0" smtClean="0">
                            <a:latin typeface="Cambria Math" panose="02040503050406030204" pitchFamily="18" charset="0"/>
                          </a:rPr>
                          <m:t> </m:t>
                        </m:r>
                        <m:r>
                          <a:rPr kumimoji="1" lang="en-US" altLang="zh-CN" sz="2400" i="1" dirty="0">
                            <a:latin typeface="Cambria Math" panose="02040503050406030204" pitchFamily="18" charset="0"/>
                          </a:rPr>
                          <m:t>𝑅</m:t>
                        </m:r>
                      </m:e>
                      <m:sup>
                        <m:r>
                          <a:rPr kumimoji="1" lang="en-US" altLang="zh-CN" sz="2400" i="1" dirty="0">
                            <a:latin typeface="Cambria Math" panose="02040503050406030204" pitchFamily="18" charset="0"/>
                          </a:rPr>
                          <m:t>2</m:t>
                        </m:r>
                      </m:sup>
                    </m:sSup>
                    <m:r>
                      <a:rPr kumimoji="1" lang="zh-CN" altLang="en-US"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上的基。</a:t>
                </a: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𝑤</m:t>
                            </m:r>
                          </m:e>
                        </m:d>
                      </m:e>
                      <m:sub>
                        <m:r>
                          <a:rPr kumimoji="1" lang="en-US" altLang="zh-CN" sz="2400" i="1">
                            <a:latin typeface="Cambria Math" panose="02040503050406030204" pitchFamily="18" charset="0"/>
                            <a:ea typeface="Cambria Math" panose="02040503050406030204" pitchFamily="18" charset="0"/>
                          </a:rPr>
                          <m:t>ℬ</m:t>
                        </m:r>
                      </m:sub>
                    </m:sSub>
                  </m:oMath>
                </a14:m>
                <a:r>
                  <a:rPr kumimoji="1" lang="en-US" altLang="zh-CN" sz="2400" dirty="0">
                    <a:latin typeface="楷体" panose="02010609060101010101" pitchFamily="49" charset="-122"/>
                    <a:ea typeface="楷体" panose="02010609060101010101" pitchFamily="49" charset="-122"/>
                  </a:rPr>
                  <a:t> = </a:t>
                </a:r>
                <a14:m>
                  <m:oMath xmlns:m="http://schemas.openxmlformats.org/officeDocument/2006/math">
                    <m:d>
                      <m:dPr>
                        <m:ctrlPr>
                          <a:rPr kumimoji="1" lang="en-US" altLang="zh-CN" sz="2400" i="1" smtClean="0">
                            <a:latin typeface="Cambria Math" panose="02040503050406030204" pitchFamily="18" charset="0"/>
                            <a:ea typeface="楷体" panose="02010609060101010101" pitchFamily="49" charset="-122"/>
                          </a:rPr>
                        </m:ctrlPr>
                      </m:dPr>
                      <m:e>
                        <m:f>
                          <m:fPr>
                            <m:type m:val="noBar"/>
                            <m:ctrlPr>
                              <a:rPr kumimoji="1" lang="en-US" altLang="zh-CN" sz="240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1</m:t>
                            </m:r>
                          </m:num>
                          <m:den>
                            <m:r>
                              <a:rPr kumimoji="1" lang="en-US" altLang="zh-CN" sz="2400" b="0" i="1" smtClean="0">
                                <a:latin typeface="Cambria Math" panose="02040503050406030204" pitchFamily="18" charset="0"/>
                                <a:ea typeface="楷体" panose="02010609060101010101" pitchFamily="49" charset="-122"/>
                              </a:rPr>
                              <m:t>2</m:t>
                            </m:r>
                          </m:den>
                        </m:f>
                      </m:e>
                    </m:d>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𝑤</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r>
                  <a:rPr kumimoji="1" lang="zh-CN" altLang="en-US" sz="2400" dirty="0">
                    <a:latin typeface="楷体" panose="02010609060101010101" pitchFamily="49" charset="-122"/>
                    <a:ea typeface="楷体" panose="02010609060101010101" pitchFamily="49" charset="-122"/>
                  </a:rPr>
                  <a:t>求</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𝑣</m:t>
                    </m:r>
                    <m:r>
                      <a:rPr kumimoji="1" lang="en-US" altLang="zh-CN" sz="2400" b="0" i="1" smtClean="0">
                        <a:latin typeface="Cambria Math" panose="02040503050406030204" pitchFamily="18" charset="0"/>
                        <a:ea typeface="楷体" panose="02010609060101010101" pitchFamily="49" charset="-122"/>
                      </a:rPr>
                      <m:t>= </m:t>
                    </m:r>
                    <m:d>
                      <m:dPr>
                        <m:ctrlPr>
                          <a:rPr kumimoji="1" lang="en-US" altLang="zh-CN" sz="2400" b="0" i="1" smtClean="0">
                            <a:latin typeface="Cambria Math" panose="02040503050406030204" pitchFamily="18" charset="0"/>
                            <a:ea typeface="楷体" panose="02010609060101010101" pitchFamily="49" charset="-122"/>
                          </a:rPr>
                        </m:ctrlPr>
                      </m:dPr>
                      <m:e>
                        <m:f>
                          <m:fPr>
                            <m:type m:val="noBar"/>
                            <m:ctrlPr>
                              <a:rPr kumimoji="1" lang="en-US" altLang="zh-CN" sz="2400" b="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5</m:t>
                            </m:r>
                          </m:num>
                          <m:den>
                            <m:r>
                              <a:rPr kumimoji="1" lang="en-US" altLang="zh-CN" sz="2400" b="0" i="1" smtClean="0">
                                <a:latin typeface="Cambria Math" panose="02040503050406030204" pitchFamily="18" charset="0"/>
                                <a:ea typeface="楷体" panose="02010609060101010101" pitchFamily="49" charset="-122"/>
                              </a:rPr>
                              <m:t>3</m:t>
                            </m:r>
                          </m:den>
                        </m:f>
                      </m:e>
                    </m:d>
                  </m:oMath>
                </a14:m>
                <a:r>
                  <a:rPr kumimoji="1" lang="zh-CN" altLang="en-US" sz="2400" dirty="0">
                    <a:latin typeface="楷体" panose="02010609060101010101" pitchFamily="49" charset="-122"/>
                    <a:ea typeface="楷体" panose="02010609060101010101" pitchFamily="49" charset="-122"/>
                  </a:rPr>
                  <a:t>的</a:t>
                </a:r>
                <a14:m>
                  <m:oMath xmlns:m="http://schemas.openxmlformats.org/officeDocument/2006/math">
                    <m:r>
                      <a:rPr kumimoji="1" lang="zh-CN" altLang="en-US" sz="2400" b="0" i="0" smtClean="0">
                        <a:latin typeface="Cambria Math" panose="02040503050406030204" pitchFamily="18" charset="0"/>
                        <a:ea typeface="Cambria Math" panose="02040503050406030204" pitchFamily="18" charset="0"/>
                      </a:rPr>
                      <m:t> </m:t>
                    </m:r>
                    <m:r>
                      <a:rPr kumimoji="1" lang="en-US" altLang="zh-CN" sz="2400" i="1">
                        <a:latin typeface="Cambria Math" panose="02040503050406030204" pitchFamily="18" charset="0"/>
                        <a:ea typeface="Cambria Math" panose="02040503050406030204" pitchFamily="18" charset="0"/>
                      </a:rPr>
                      <m:t>ℬ</m:t>
                    </m:r>
                    <m:r>
                      <a:rPr kumimoji="1" lang="zh-CN" altLang="en-US" sz="2400" b="0" i="1" smtClean="0">
                        <a:latin typeface="Cambria Math" panose="02040503050406030204" pitchFamily="18" charset="0"/>
                        <a:ea typeface="Cambria Math" panose="02040503050406030204" pitchFamily="18" charset="0"/>
                      </a:rPr>
                      <m:t> </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坐标。</a:t>
                </a: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2006714" y="1988840"/>
            <a:ext cx="5130572" cy="86409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基与坐标系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dirty="0">
                    <a:latin typeface="楷体" panose="02010609060101010101" pitchFamily="49" charset="-122"/>
                    <a:ea typeface="楷体" panose="02010609060101010101" pitchFamily="49" charset="-122"/>
                  </a:rPr>
                  <a:t>例（</a:t>
                </a:r>
                <a14:m>
                  <m:oMath xmlns:m="http://schemas.openxmlformats.org/officeDocument/2006/math">
                    <m:sSup>
                      <m:sSupPr>
                        <m:ctrlPr>
                          <a:rPr kumimoji="1" lang="en-US" altLang="zh-CN" sz="2400" b="0" i="1" dirty="0" smtClean="0">
                            <a:latin typeface="Cambria Math" panose="02040503050406030204" pitchFamily="18" charset="0"/>
                          </a:rPr>
                        </m:ctrlPr>
                      </m:sSupPr>
                      <m:e>
                        <m:r>
                          <a:rPr kumimoji="1" lang="en-US" altLang="zh-CN" sz="2400" b="0" i="1" dirty="0" smtClean="0">
                            <a:latin typeface="Cambria Math" panose="02040503050406030204" pitchFamily="18" charset="0"/>
                          </a:rPr>
                          <m:t>𝑅</m:t>
                        </m:r>
                      </m:e>
                      <m:sup>
                        <m:r>
                          <a:rPr kumimoji="1" lang="en-US" altLang="zh-CN" sz="2400" b="0" i="1" dirty="0" smtClean="0">
                            <a:latin typeface="Cambria Math" panose="02040503050406030204" pitchFamily="18" charset="0"/>
                          </a:rPr>
                          <m:t>2</m:t>
                        </m:r>
                      </m:sup>
                    </m:sSup>
                  </m:oMath>
                </a14:m>
                <a:r>
                  <a:rPr kumimoji="1" lang="zh-CN" altLang="en-US" sz="2400" dirty="0">
                    <a:latin typeface="楷体" panose="02010609060101010101" pitchFamily="49" charset="-122"/>
                    <a:ea typeface="楷体" panose="02010609060101010101" pitchFamily="49" charset="-122"/>
                  </a:rPr>
                  <a:t>上的非标准坐标系）</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定义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r>
                  <a:rPr kumimoji="1" lang="zh-CN" altLang="en-US" sz="2400" dirty="0">
                    <a:latin typeface="楷体" panose="02010609060101010101" pitchFamily="49" charset="-122"/>
                    <a:ea typeface="楷体" panose="02010609060101010101" pitchFamily="49" charset="-122"/>
                  </a:rPr>
                  <a:t>证明</a:t>
                </a:r>
                <a14:m>
                  <m:oMath xmlns:m="http://schemas.openxmlformats.org/officeDocument/2006/math">
                    <m:r>
                      <a:rPr kumimoji="1" lang="zh-CN" altLang="en-US" sz="2400" b="0" i="0" smtClean="0">
                        <a:latin typeface="Cambria Math" panose="02040503050406030204" pitchFamily="18" charset="0"/>
                        <a:ea typeface="Cambria Math" panose="02040503050406030204" pitchFamily="18" charset="0"/>
                      </a:rPr>
                      <m:t> </m:t>
                    </m:r>
                    <m:r>
                      <a:rPr kumimoji="1" lang="en-US" altLang="zh-CN" sz="2400" i="1" smtClean="0">
                        <a:latin typeface="Cambria Math" panose="02040503050406030204" pitchFamily="18" charset="0"/>
                        <a:ea typeface="Cambria Math" panose="02040503050406030204" pitchFamily="18" charset="0"/>
                      </a:rPr>
                      <m:t>ℬ</m:t>
                    </m:r>
                    <m:r>
                      <a:rPr kumimoji="1" lang="zh-CN" altLang="en-US" sz="2400" b="0" i="1" smtClean="0">
                        <a:latin typeface="Cambria Math" panose="02040503050406030204" pitchFamily="18" charset="0"/>
                        <a:ea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是</a:t>
                </a:r>
                <a14:m>
                  <m:oMath xmlns:m="http://schemas.openxmlformats.org/officeDocument/2006/math">
                    <m:sSup>
                      <m:sSupPr>
                        <m:ctrlPr>
                          <a:rPr kumimoji="1" lang="en-US" altLang="zh-CN" sz="2400" i="1" dirty="0">
                            <a:latin typeface="Cambria Math" panose="02040503050406030204" pitchFamily="18" charset="0"/>
                          </a:rPr>
                        </m:ctrlPr>
                      </m:sSupPr>
                      <m:e>
                        <m:r>
                          <a:rPr kumimoji="1" lang="zh-CN" altLang="en-US" sz="2400" b="0" i="1" dirty="0" smtClean="0">
                            <a:latin typeface="Cambria Math" panose="02040503050406030204" pitchFamily="18" charset="0"/>
                          </a:rPr>
                          <m:t> </m:t>
                        </m:r>
                        <m:r>
                          <a:rPr kumimoji="1" lang="en-US" altLang="zh-CN" sz="2400" i="1" dirty="0">
                            <a:latin typeface="Cambria Math" panose="02040503050406030204" pitchFamily="18" charset="0"/>
                          </a:rPr>
                          <m:t>𝑅</m:t>
                        </m:r>
                      </m:e>
                      <m:sup>
                        <m:r>
                          <a:rPr kumimoji="1" lang="en-US" altLang="zh-CN" sz="2400" i="1" dirty="0">
                            <a:latin typeface="Cambria Math" panose="02040503050406030204" pitchFamily="18" charset="0"/>
                          </a:rPr>
                          <m:t>2</m:t>
                        </m:r>
                      </m:sup>
                    </m:sSup>
                    <m:r>
                      <a:rPr kumimoji="1" lang="zh-CN" altLang="en-US"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上的基。</a:t>
                </a: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r>
                  <a:rPr kumimoji="1" lang="zh-CN" altLang="en-US" sz="2400" dirty="0">
                    <a:latin typeface="楷体" panose="02010609060101010101" pitchFamily="49" charset="-122"/>
                    <a:ea typeface="楷体" panose="02010609060101010101" pitchFamily="49" charset="-122"/>
                  </a:rPr>
                  <a:t>如果</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𝑤</m:t>
                            </m:r>
                          </m:e>
                        </m:d>
                      </m:e>
                      <m:sub>
                        <m:r>
                          <a:rPr kumimoji="1" lang="en-US" altLang="zh-CN" sz="2400" i="1">
                            <a:latin typeface="Cambria Math" panose="02040503050406030204" pitchFamily="18" charset="0"/>
                            <a:ea typeface="Cambria Math" panose="02040503050406030204" pitchFamily="18" charset="0"/>
                          </a:rPr>
                          <m:t>ℬ</m:t>
                        </m:r>
                      </m:sub>
                    </m:sSub>
                  </m:oMath>
                </a14:m>
                <a:r>
                  <a:rPr kumimoji="1" lang="en-US" altLang="zh-CN" sz="2400" dirty="0">
                    <a:latin typeface="楷体" panose="02010609060101010101" pitchFamily="49" charset="-122"/>
                    <a:ea typeface="楷体" panose="02010609060101010101" pitchFamily="49" charset="-122"/>
                  </a:rPr>
                  <a:t> = </a:t>
                </a:r>
                <a14:m>
                  <m:oMath xmlns:m="http://schemas.openxmlformats.org/officeDocument/2006/math">
                    <m:d>
                      <m:dPr>
                        <m:ctrlPr>
                          <a:rPr kumimoji="1" lang="en-US" altLang="zh-CN" sz="2400" i="1" smtClean="0">
                            <a:latin typeface="Cambria Math" panose="02040503050406030204" pitchFamily="18" charset="0"/>
                            <a:ea typeface="楷体" panose="02010609060101010101" pitchFamily="49" charset="-122"/>
                          </a:rPr>
                        </m:ctrlPr>
                      </m:dPr>
                      <m:e>
                        <m:f>
                          <m:fPr>
                            <m:type m:val="noBar"/>
                            <m:ctrlPr>
                              <a:rPr kumimoji="1" lang="en-US" altLang="zh-CN" sz="240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1</m:t>
                            </m:r>
                          </m:num>
                          <m:den>
                            <m:r>
                              <a:rPr kumimoji="1" lang="en-US" altLang="zh-CN" sz="2400" b="0" i="1" smtClean="0">
                                <a:latin typeface="Cambria Math" panose="02040503050406030204" pitchFamily="18" charset="0"/>
                                <a:ea typeface="楷体" panose="02010609060101010101" pitchFamily="49" charset="-122"/>
                              </a:rPr>
                              <m:t>2</m:t>
                            </m:r>
                          </m:den>
                        </m:f>
                      </m:e>
                    </m:d>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求</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𝑤</m:t>
                    </m:r>
                    <m:r>
                      <a:rPr kumimoji="1" lang="zh-CN" altLang="en-US"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r>
                  <a:rPr kumimoji="1" lang="zh-CN" altLang="en-US" sz="2400" dirty="0">
                    <a:latin typeface="楷体" panose="02010609060101010101" pitchFamily="49" charset="-122"/>
                    <a:ea typeface="楷体" panose="02010609060101010101" pitchFamily="49" charset="-122"/>
                  </a:rPr>
                  <a:t>求</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𝑣</m:t>
                    </m:r>
                    <m:r>
                      <a:rPr kumimoji="1" lang="en-US" altLang="zh-CN" sz="2400" b="0" i="1" smtClean="0">
                        <a:latin typeface="Cambria Math" panose="02040503050406030204" pitchFamily="18" charset="0"/>
                        <a:ea typeface="楷体" panose="02010609060101010101" pitchFamily="49" charset="-122"/>
                      </a:rPr>
                      <m:t>= </m:t>
                    </m:r>
                    <m:d>
                      <m:dPr>
                        <m:ctrlPr>
                          <a:rPr kumimoji="1" lang="en-US" altLang="zh-CN" sz="2400" b="0" i="1" smtClean="0">
                            <a:latin typeface="Cambria Math" panose="02040503050406030204" pitchFamily="18" charset="0"/>
                            <a:ea typeface="楷体" panose="02010609060101010101" pitchFamily="49" charset="-122"/>
                          </a:rPr>
                        </m:ctrlPr>
                      </m:dPr>
                      <m:e>
                        <m:f>
                          <m:fPr>
                            <m:type m:val="noBar"/>
                            <m:ctrlPr>
                              <a:rPr kumimoji="1" lang="en-US" altLang="zh-CN" sz="2400" b="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5</m:t>
                            </m:r>
                          </m:num>
                          <m:den>
                            <m:r>
                              <a:rPr kumimoji="1" lang="en-US" altLang="zh-CN" sz="2400" b="0" i="1" smtClean="0">
                                <a:latin typeface="Cambria Math" panose="02040503050406030204" pitchFamily="18" charset="0"/>
                                <a:ea typeface="楷体" panose="02010609060101010101" pitchFamily="49" charset="-122"/>
                              </a:rPr>
                              <m:t>3</m:t>
                            </m:r>
                          </m:den>
                        </m:f>
                      </m:e>
                    </m:d>
                  </m:oMath>
                </a14:m>
                <a:r>
                  <a:rPr kumimoji="1" lang="zh-CN" altLang="en-US" sz="2400" dirty="0">
                    <a:latin typeface="楷体" panose="02010609060101010101" pitchFamily="49" charset="-122"/>
                    <a:ea typeface="楷体" panose="02010609060101010101" pitchFamily="49" charset="-122"/>
                  </a:rPr>
                  <a:t>的</a:t>
                </a:r>
                <a14:m>
                  <m:oMath xmlns:m="http://schemas.openxmlformats.org/officeDocument/2006/math">
                    <m:r>
                      <a:rPr kumimoji="1" lang="zh-CN" altLang="en-US" sz="2400" b="0" i="0" smtClean="0">
                        <a:latin typeface="Cambria Math" panose="02040503050406030204" pitchFamily="18" charset="0"/>
                        <a:ea typeface="Cambria Math" panose="02040503050406030204" pitchFamily="18" charset="0"/>
                      </a:rPr>
                      <m:t> </m:t>
                    </m:r>
                    <m:r>
                      <a:rPr kumimoji="1" lang="en-US" altLang="zh-CN" sz="2400" i="1">
                        <a:latin typeface="Cambria Math" panose="02040503050406030204" pitchFamily="18" charset="0"/>
                        <a:ea typeface="Cambria Math" panose="02040503050406030204" pitchFamily="18" charset="0"/>
                      </a:rPr>
                      <m:t>ℬ</m:t>
                    </m:r>
                    <m:r>
                      <a:rPr kumimoji="1" lang="zh-CN" altLang="en-US" sz="2400" b="0" i="1" smtClean="0">
                        <a:latin typeface="Cambria Math" panose="02040503050406030204" pitchFamily="18" charset="0"/>
                        <a:ea typeface="Cambria Math" panose="02040503050406030204" pitchFamily="18" charset="0"/>
                      </a:rPr>
                      <m:t> </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坐标。</a:t>
                </a:r>
                <a:endParaRPr kumimoji="1" lang="en-US" altLang="zh-CN" sz="2400" dirty="0">
                  <a:latin typeface="楷体" panose="02010609060101010101" pitchFamily="49" charset="-122"/>
                  <a:ea typeface="楷体" panose="02010609060101010101" pitchFamily="49" charset="-122"/>
                </a:endParaRPr>
              </a:p>
              <a:p>
                <a:pPr marL="514350" indent="-514350">
                  <a:buFont typeface="+mj-lt"/>
                  <a:buAutoNum type="arabicPeriod"/>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解：</a:t>
                </a: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a:pPr>
                <a:r>
                  <a:rPr kumimoji="1" lang="zh-CN" altLang="en-US" sz="2400" dirty="0">
                    <a:latin typeface="楷体" panose="02010609060101010101" pitchFamily="49" charset="-122"/>
                    <a:ea typeface="楷体" panose="02010609060101010101" pitchFamily="49" charset="-122"/>
                  </a:rPr>
                  <a:t>由基定理可知，任意两个线性独立的向量都是</a:t>
                </a:r>
                <a14:m>
                  <m:oMath xmlns:m="http://schemas.openxmlformats.org/officeDocument/2006/math">
                    <m:sSup>
                      <m:sSupPr>
                        <m:ctrlPr>
                          <a:rPr kumimoji="1" lang="en-US" altLang="zh-CN" sz="2400" b="0" i="1" dirty="0" smtClean="0">
                            <a:latin typeface="Cambria Math" panose="02040503050406030204" pitchFamily="18" charset="0"/>
                          </a:rPr>
                        </m:ctrlPr>
                      </m:sSupPr>
                      <m:e>
                        <m:r>
                          <a:rPr kumimoji="1" lang="zh-CN" altLang="en-US" sz="2400" b="0" i="1" dirty="0" smtClean="0">
                            <a:latin typeface="Cambria Math" panose="02040503050406030204" pitchFamily="18" charset="0"/>
                          </a:rPr>
                          <m:t> </m:t>
                        </m:r>
                        <m:r>
                          <a:rPr kumimoji="1" lang="en-US" altLang="zh-CN" sz="2400" b="0" i="1" dirty="0" smtClean="0">
                            <a:latin typeface="Cambria Math" panose="02040503050406030204" pitchFamily="18" charset="0"/>
                          </a:rPr>
                          <m:t>𝑅</m:t>
                        </m:r>
                      </m:e>
                      <m:sup>
                        <m:r>
                          <a:rPr kumimoji="1" lang="en-US" altLang="zh-CN" sz="2400" b="0" i="1" dirty="0" smtClean="0">
                            <a:latin typeface="Cambria Math" panose="02040503050406030204" pitchFamily="18" charset="0"/>
                          </a:rPr>
                          <m:t>2</m:t>
                        </m:r>
                      </m:sup>
                    </m:sSup>
                    <m:r>
                      <a:rPr kumimoji="1" lang="zh-CN" altLang="en-US" sz="2400" b="0" i="1" dirty="0" smtClean="0">
                        <a:latin typeface="Cambria Math" panose="02040503050406030204" pitchFamily="18" charset="0"/>
                      </a:rPr>
                      <m:t> </m:t>
                    </m:r>
                  </m:oMath>
                </a14:m>
                <a:r>
                  <a:rPr kumimoji="1" lang="zh-CN" altLang="en-US" sz="2400" dirty="0">
                    <a:latin typeface="楷体" panose="02010609060101010101" pitchFamily="49" charset="-122"/>
                    <a:ea typeface="楷体" panose="02010609060101010101" pitchFamily="49" charset="-122"/>
                  </a:rPr>
                  <a:t>的基。由于</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oMath>
                </a14:m>
                <a:r>
                  <a:rPr kumimoji="1" lang="zh-CN" altLang="en-US" sz="2400" dirty="0">
                    <a:latin typeface="楷体" panose="02010609060101010101" pitchFamily="49" charset="-122"/>
                    <a:ea typeface="楷体" panose="02010609060101010101" pitchFamily="49" charset="-122"/>
                  </a:rPr>
                  <a:t>都不是彼此的倍数，因此二者线性独立。</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 b="1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E8E9CAC-1974-927A-F49E-423FC440B1AB}"/>
              </a:ext>
            </a:extLst>
          </p:cNvPr>
          <p:cNvPicPr>
            <a:picLocks noChangeAspect="1"/>
          </p:cNvPicPr>
          <p:nvPr/>
        </p:nvPicPr>
        <p:blipFill>
          <a:blip r:embed="rId4"/>
          <a:stretch>
            <a:fillRect/>
          </a:stretch>
        </p:blipFill>
        <p:spPr>
          <a:xfrm>
            <a:off x="2006714" y="1988840"/>
            <a:ext cx="5130572" cy="86409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基与坐标系</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457200" indent="-457200">
                  <a:buFont typeface="+mj-lt"/>
                  <a:buAutoNum type="arabicPeriod" startAt="2"/>
                </a:pPr>
                <a:r>
                  <a:rPr kumimoji="1" lang="zh-CN" altLang="en-US" sz="2400" dirty="0">
                    <a:ea typeface="楷体" panose="02010609060101010101" pitchFamily="49" charset="-122"/>
                  </a:rPr>
                  <a:t>因为</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𝑤</m:t>
                            </m:r>
                          </m:e>
                        </m:d>
                      </m:e>
                      <m:sub>
                        <m:r>
                          <a:rPr kumimoji="1" lang="en-US" altLang="zh-CN" sz="2400" i="1">
                            <a:latin typeface="Cambria Math" panose="02040503050406030204" pitchFamily="18" charset="0"/>
                            <a:ea typeface="Cambria Math" panose="02040503050406030204" pitchFamily="18" charset="0"/>
                          </a:rPr>
                          <m:t>ℬ</m:t>
                        </m:r>
                      </m:sub>
                    </m:sSub>
                  </m:oMath>
                </a14:m>
                <a:r>
                  <a:rPr kumimoji="1" lang="en-US" altLang="zh-CN" sz="2400" dirty="0">
                    <a:latin typeface="楷体" panose="02010609060101010101" pitchFamily="49" charset="-122"/>
                    <a:ea typeface="楷体" panose="02010609060101010101" pitchFamily="49" charset="-122"/>
                  </a:rPr>
                  <a:t> = </a:t>
                </a:r>
                <a14:m>
                  <m:oMath xmlns:m="http://schemas.openxmlformats.org/officeDocument/2006/math">
                    <m:d>
                      <m:dPr>
                        <m:ctrlPr>
                          <a:rPr kumimoji="1" lang="en-US" altLang="zh-CN" sz="2400" i="1" smtClean="0">
                            <a:latin typeface="Cambria Math" panose="02040503050406030204" pitchFamily="18" charset="0"/>
                            <a:ea typeface="楷体" panose="02010609060101010101" pitchFamily="49" charset="-122"/>
                          </a:rPr>
                        </m:ctrlPr>
                      </m:dPr>
                      <m:e>
                        <m:f>
                          <m:fPr>
                            <m:type m:val="noBar"/>
                            <m:ctrlPr>
                              <a:rPr kumimoji="1" lang="en-US" altLang="zh-CN" sz="240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1</m:t>
                            </m:r>
                          </m:num>
                          <m:den>
                            <m:r>
                              <a:rPr kumimoji="1" lang="en-US" altLang="zh-CN" sz="2400" b="0" i="1" smtClean="0">
                                <a:latin typeface="Cambria Math" panose="02040503050406030204" pitchFamily="18" charset="0"/>
                                <a:ea typeface="楷体" panose="02010609060101010101" pitchFamily="49" charset="-122"/>
                              </a:rPr>
                              <m:t>2</m:t>
                            </m:r>
                          </m:den>
                        </m:f>
                      </m:e>
                    </m:d>
                  </m:oMath>
                </a14:m>
                <a:r>
                  <a:rPr kumimoji="1" lang="zh-CN" altLang="en-US" sz="2400" dirty="0">
                    <a:latin typeface="楷体" panose="02010609060101010101" pitchFamily="49" charset="-122"/>
                    <a:ea typeface="楷体" panose="02010609060101010101" pitchFamily="49" charset="-122"/>
                  </a:rPr>
                  <a:t>，</a:t>
                </a:r>
                <a:r>
                  <a:rPr kumimoji="1" lang="en-US" altLang="zh-CN" sz="2400" dirty="0">
                    <a:latin typeface="楷体" panose="02010609060101010101" pitchFamily="49" charset="-122"/>
                    <a:ea typeface="楷体" panose="02010609060101010101" pitchFamily="49" charset="-122"/>
                  </a:rPr>
                  <a:t>1</a:t>
                </a:r>
                <a:r>
                  <a:rPr kumimoji="1" lang="zh-CN" altLang="en-US" sz="2400" dirty="0">
                    <a:latin typeface="楷体" panose="02010609060101010101" pitchFamily="49" charset="-122"/>
                    <a:ea typeface="楷体" panose="02010609060101010101" pitchFamily="49" charset="-122"/>
                  </a:rPr>
                  <a:t>和</a:t>
                </a:r>
                <a:r>
                  <a:rPr kumimoji="1" lang="en-US" altLang="zh-CN" sz="2400" dirty="0">
                    <a:latin typeface="楷体" panose="02010609060101010101" pitchFamily="49" charset="-122"/>
                    <a:ea typeface="楷体" panose="02010609060101010101" pitchFamily="49" charset="-122"/>
                  </a:rPr>
                  <a:t>2</a:t>
                </a:r>
                <a:r>
                  <a:rPr kumimoji="1" lang="zh-CN" altLang="en-US" sz="2400" dirty="0">
                    <a:latin typeface="楷体" panose="02010609060101010101" pitchFamily="49" charset="-122"/>
                    <a:ea typeface="楷体" panose="02010609060101010101" pitchFamily="49" charset="-122"/>
                  </a:rPr>
                  <a:t>分别代表在</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oMath>
                </a14:m>
                <a:r>
                  <a:rPr kumimoji="1" lang="zh-CN" altLang="en-US" sz="2400" dirty="0">
                    <a:latin typeface="楷体" panose="02010609060101010101" pitchFamily="49" charset="-122"/>
                    <a:ea typeface="楷体" panose="02010609060101010101" pitchFamily="49" charset="-122"/>
                  </a:rPr>
                  <a:t>上的坐标。所以</a:t>
                </a: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267744" y="1988840"/>
            <a:ext cx="4297569" cy="93610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基与坐标系</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457200" indent="-457200">
                  <a:buFont typeface="+mj-lt"/>
                  <a:buAutoNum type="arabicPeriod" startAt="2"/>
                </a:pPr>
                <a:r>
                  <a:rPr kumimoji="1" lang="zh-CN" altLang="en-US" sz="2400" dirty="0">
                    <a:ea typeface="楷体" panose="02010609060101010101" pitchFamily="49" charset="-122"/>
                  </a:rPr>
                  <a:t>因为</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𝑤</m:t>
                            </m:r>
                          </m:e>
                        </m:d>
                      </m:e>
                      <m:sub>
                        <m:r>
                          <a:rPr kumimoji="1" lang="en-US" altLang="zh-CN" sz="2400" i="1">
                            <a:latin typeface="Cambria Math" panose="02040503050406030204" pitchFamily="18" charset="0"/>
                            <a:ea typeface="Cambria Math" panose="02040503050406030204" pitchFamily="18" charset="0"/>
                          </a:rPr>
                          <m:t>ℬ</m:t>
                        </m:r>
                      </m:sub>
                    </m:sSub>
                  </m:oMath>
                </a14:m>
                <a:r>
                  <a:rPr kumimoji="1" lang="en-US" altLang="zh-CN" sz="2400" dirty="0">
                    <a:latin typeface="楷体" panose="02010609060101010101" pitchFamily="49" charset="-122"/>
                    <a:ea typeface="楷体" panose="02010609060101010101" pitchFamily="49" charset="-122"/>
                  </a:rPr>
                  <a:t> = </a:t>
                </a:r>
                <a14:m>
                  <m:oMath xmlns:m="http://schemas.openxmlformats.org/officeDocument/2006/math">
                    <m:d>
                      <m:dPr>
                        <m:ctrlPr>
                          <a:rPr kumimoji="1" lang="en-US" altLang="zh-CN" sz="2400" i="1" smtClean="0">
                            <a:latin typeface="Cambria Math" panose="02040503050406030204" pitchFamily="18" charset="0"/>
                            <a:ea typeface="楷体" panose="02010609060101010101" pitchFamily="49" charset="-122"/>
                          </a:rPr>
                        </m:ctrlPr>
                      </m:dPr>
                      <m:e>
                        <m:f>
                          <m:fPr>
                            <m:type m:val="noBar"/>
                            <m:ctrlPr>
                              <a:rPr kumimoji="1" lang="en-US" altLang="zh-CN" sz="2400" i="1" smtClean="0">
                                <a:latin typeface="Cambria Math" panose="02040503050406030204" pitchFamily="18" charset="0"/>
                                <a:ea typeface="楷体" panose="02010609060101010101" pitchFamily="49" charset="-122"/>
                              </a:rPr>
                            </m:ctrlPr>
                          </m:fPr>
                          <m:num>
                            <m:r>
                              <a:rPr kumimoji="1" lang="en-US" altLang="zh-CN" sz="2400" b="0" i="1" smtClean="0">
                                <a:latin typeface="Cambria Math" panose="02040503050406030204" pitchFamily="18" charset="0"/>
                                <a:ea typeface="楷体" panose="02010609060101010101" pitchFamily="49" charset="-122"/>
                              </a:rPr>
                              <m:t>1</m:t>
                            </m:r>
                          </m:num>
                          <m:den>
                            <m:r>
                              <a:rPr kumimoji="1" lang="en-US" altLang="zh-CN" sz="2400" b="0" i="1" smtClean="0">
                                <a:latin typeface="Cambria Math" panose="02040503050406030204" pitchFamily="18" charset="0"/>
                                <a:ea typeface="楷体" panose="02010609060101010101" pitchFamily="49" charset="-122"/>
                              </a:rPr>
                              <m:t>2</m:t>
                            </m:r>
                          </m:den>
                        </m:f>
                      </m:e>
                    </m:d>
                  </m:oMath>
                </a14:m>
                <a:r>
                  <a:rPr kumimoji="1" lang="zh-CN" altLang="en-US" sz="2400" dirty="0">
                    <a:latin typeface="楷体" panose="02010609060101010101" pitchFamily="49" charset="-122"/>
                    <a:ea typeface="楷体" panose="02010609060101010101" pitchFamily="49" charset="-122"/>
                  </a:rPr>
                  <a:t>，</a:t>
                </a:r>
                <a:r>
                  <a:rPr kumimoji="1" lang="en-US" altLang="zh-CN" sz="2400" dirty="0">
                    <a:latin typeface="楷体" panose="02010609060101010101" pitchFamily="49" charset="-122"/>
                    <a:ea typeface="楷体" panose="02010609060101010101" pitchFamily="49" charset="-122"/>
                  </a:rPr>
                  <a:t>1</a:t>
                </a:r>
                <a:r>
                  <a:rPr kumimoji="1" lang="zh-CN" altLang="en-US" sz="2400" dirty="0">
                    <a:latin typeface="楷体" panose="02010609060101010101" pitchFamily="49" charset="-122"/>
                    <a:ea typeface="楷体" panose="02010609060101010101" pitchFamily="49" charset="-122"/>
                  </a:rPr>
                  <a:t>和</a:t>
                </a:r>
                <a:r>
                  <a:rPr kumimoji="1" lang="en-US" altLang="zh-CN" sz="2400" dirty="0">
                    <a:latin typeface="楷体" panose="02010609060101010101" pitchFamily="49" charset="-122"/>
                    <a:ea typeface="楷体" panose="02010609060101010101" pitchFamily="49" charset="-122"/>
                  </a:rPr>
                  <a:t>2</a:t>
                </a:r>
                <a:r>
                  <a:rPr kumimoji="1" lang="zh-CN" altLang="en-US" sz="2400" dirty="0">
                    <a:latin typeface="楷体" panose="02010609060101010101" pitchFamily="49" charset="-122"/>
                    <a:ea typeface="楷体" panose="02010609060101010101" pitchFamily="49" charset="-122"/>
                  </a:rPr>
                  <a:t>分别代表在</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oMath>
                </a14:m>
                <a:r>
                  <a:rPr kumimoji="1" lang="zh-CN" altLang="en-US" sz="2400" dirty="0">
                    <a:latin typeface="楷体" panose="02010609060101010101" pitchFamily="49" charset="-122"/>
                    <a:ea typeface="楷体" panose="02010609060101010101" pitchFamily="49" charset="-122"/>
                  </a:rPr>
                  <a:t>上的坐标。所以</a:t>
                </a: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r>
                  <a:rPr kumimoji="1" lang="zh-CN" altLang="en-US" sz="2400" dirty="0">
                    <a:latin typeface="楷体" panose="02010609060101010101" pitchFamily="49" charset="-122"/>
                    <a:ea typeface="楷体" panose="02010609060101010101" pitchFamily="49" charset="-122"/>
                  </a:rPr>
                  <a:t>只需求解关于</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2</m:t>
                        </m:r>
                      </m:sub>
                    </m:sSub>
                  </m:oMath>
                </a14:m>
                <a:r>
                  <a:rPr kumimoji="1" lang="zh-CN" altLang="en-US" sz="2400" dirty="0">
                    <a:latin typeface="楷体" panose="02010609060101010101" pitchFamily="49" charset="-122"/>
                    <a:ea typeface="楷体" panose="02010609060101010101" pitchFamily="49" charset="-122"/>
                  </a:rPr>
                  <a:t>的方程</a:t>
                </a:r>
                <a14:m>
                  <m:oMath xmlns:m="http://schemas.openxmlformats.org/officeDocument/2006/math">
                    <m:r>
                      <a:rPr kumimoji="1" lang="zh-CN" altLang="en-US"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𝑣</m:t>
                    </m:r>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2</m:t>
                        </m:r>
                      </m:sub>
                    </m:sSub>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𝑣</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解得</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r>
                          <a:rPr kumimoji="1" lang="zh-CN" altLang="en-US" sz="2400" b="0" i="1"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1</m:t>
                        </m:r>
                      </m:sub>
                    </m:sSub>
                    <m:r>
                      <a:rPr kumimoji="1" lang="en-US" altLang="zh-CN" sz="2400" b="0" i="1" smtClean="0">
                        <a:latin typeface="Cambria Math" panose="02040503050406030204" pitchFamily="18" charset="0"/>
                        <a:ea typeface="楷体" panose="02010609060101010101" pitchFamily="49" charset="-122"/>
                      </a:rPr>
                      <m:t>=4, </m:t>
                    </m:r>
                    <m:sSub>
                      <m:sSubPr>
                        <m:ctrlPr>
                          <a:rPr kumimoji="1" lang="en-US" altLang="zh-CN" sz="2400" b="0" i="1" smtClean="0">
                            <a:latin typeface="Cambria Math" panose="02040503050406030204" pitchFamily="18" charset="0"/>
                            <a:ea typeface="楷体" panose="02010609060101010101" pitchFamily="49" charset="-122"/>
                          </a:rPr>
                        </m:ctrlPr>
                      </m:sSubPr>
                      <m:e>
                        <m:r>
                          <a:rPr kumimoji="1" lang="en-US" altLang="zh-CN" sz="2400" b="0" i="1" smtClean="0">
                            <a:latin typeface="Cambria Math" panose="02040503050406030204" pitchFamily="18" charset="0"/>
                            <a:ea typeface="楷体" panose="02010609060101010101" pitchFamily="49" charset="-122"/>
                          </a:rPr>
                          <m:t>𝑐</m:t>
                        </m:r>
                      </m:e>
                      <m:sub>
                        <m:r>
                          <a:rPr kumimoji="1" lang="en-US" altLang="zh-CN" sz="2400" b="0" i="1" smtClean="0">
                            <a:latin typeface="Cambria Math" panose="02040503050406030204" pitchFamily="18" charset="0"/>
                            <a:ea typeface="楷体" panose="02010609060101010101" pitchFamily="49" charset="-122"/>
                          </a:rPr>
                          <m:t>2</m:t>
                        </m:r>
                      </m:sub>
                    </m:sSub>
                    <m:r>
                      <a:rPr kumimoji="1" lang="en-US" altLang="zh-CN" sz="2400" b="0" i="1" smtClean="0">
                        <a:latin typeface="Cambria Math" panose="02040503050406030204" pitchFamily="18" charset="0"/>
                        <a:ea typeface="楷体" panose="02010609060101010101" pitchFamily="49" charset="-122"/>
                      </a:rPr>
                      <m:t>=1</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因此</a:t>
                </a:r>
                <a14:m>
                  <m:oMath xmlns:m="http://schemas.openxmlformats.org/officeDocument/2006/math">
                    <m:sSub>
                      <m:sSubPr>
                        <m:ctrlPr>
                          <a:rPr kumimoji="1" lang="en-US" altLang="zh-CN" sz="2400" b="0" i="1" smtClean="0">
                            <a:latin typeface="Cambria Math" panose="02040503050406030204" pitchFamily="18" charset="0"/>
                            <a:ea typeface="楷体" panose="02010609060101010101" pitchFamily="49" charset="-122"/>
                          </a:rPr>
                        </m:ctrlPr>
                      </m:sSubPr>
                      <m:e>
                        <m:d>
                          <m:dPr>
                            <m:begChr m:val="["/>
                            <m:endChr m:val="]"/>
                            <m:ctrlPr>
                              <a:rPr kumimoji="1" lang="en-US" altLang="zh-CN" sz="2400" b="0" i="1" smtClean="0">
                                <a:latin typeface="Cambria Math" panose="02040503050406030204" pitchFamily="18" charset="0"/>
                                <a:ea typeface="楷体" panose="02010609060101010101" pitchFamily="49" charset="-122"/>
                              </a:rPr>
                            </m:ctrlPr>
                          </m:dPr>
                          <m:e>
                            <m:r>
                              <a:rPr kumimoji="1" lang="en-US" altLang="zh-CN" sz="2400" b="0" i="1" smtClean="0">
                                <a:latin typeface="Cambria Math" panose="02040503050406030204" pitchFamily="18" charset="0"/>
                                <a:ea typeface="楷体" panose="02010609060101010101" pitchFamily="49" charset="-122"/>
                              </a:rPr>
                              <m:t>𝑣</m:t>
                            </m:r>
                          </m:e>
                        </m:d>
                      </m:e>
                      <m:sub>
                        <m:r>
                          <a:rPr kumimoji="1" lang="en-US" altLang="zh-CN" sz="2400" i="1">
                            <a:latin typeface="Cambria Math" panose="02040503050406030204" pitchFamily="18" charset="0"/>
                            <a:ea typeface="Cambria Math" panose="02040503050406030204" pitchFamily="18" charset="0"/>
                          </a:rPr>
                          <m:t>ℬ</m:t>
                        </m:r>
                      </m:sub>
                    </m:sSub>
                    <m:r>
                      <a:rPr kumimoji="1" lang="en-US" altLang="zh-CN" sz="2400" b="0" i="1" smtClean="0">
                        <a:latin typeface="Cambria Math" panose="02040503050406030204" pitchFamily="18" charset="0"/>
                        <a:ea typeface="Cambria Math" panose="02040503050406030204" pitchFamily="18" charset="0"/>
                      </a:rPr>
                      <m:t>=</m:t>
                    </m:r>
                    <m:d>
                      <m:dPr>
                        <m:ctrlPr>
                          <a:rPr kumimoji="1" lang="en-US" altLang="zh-CN" sz="2400" b="0" i="1" smtClean="0">
                            <a:latin typeface="Cambria Math" panose="02040503050406030204" pitchFamily="18" charset="0"/>
                            <a:ea typeface="Cambria Math" panose="02040503050406030204" pitchFamily="18" charset="0"/>
                          </a:rPr>
                        </m:ctrlPr>
                      </m:dPr>
                      <m:e>
                        <m:f>
                          <m:fPr>
                            <m:type m:val="noBar"/>
                            <m:ctrlPr>
                              <a:rPr kumimoji="1" lang="en-US" altLang="zh-CN" sz="2400" b="0" i="1" smtClean="0">
                                <a:latin typeface="Cambria Math" panose="02040503050406030204" pitchFamily="18" charset="0"/>
                                <a:ea typeface="Cambria Math" panose="02040503050406030204" pitchFamily="18" charset="0"/>
                              </a:rPr>
                            </m:ctrlPr>
                          </m:fPr>
                          <m:num>
                            <m:r>
                              <a:rPr kumimoji="1" lang="en-US" altLang="zh-CN" sz="2400" b="0" i="1" smtClean="0">
                                <a:latin typeface="Cambria Math" panose="02040503050406030204" pitchFamily="18" charset="0"/>
                                <a:ea typeface="Cambria Math" panose="02040503050406030204" pitchFamily="18" charset="0"/>
                              </a:rPr>
                              <m:t>4</m:t>
                            </m:r>
                          </m:num>
                          <m:den>
                            <m:r>
                              <a:rPr kumimoji="1" lang="en-US" altLang="zh-CN" sz="2400" b="0" i="1" smtClean="0">
                                <a:latin typeface="Cambria Math" panose="02040503050406030204" pitchFamily="18" charset="0"/>
                                <a:ea typeface="Cambria Math" panose="02040503050406030204" pitchFamily="18" charset="0"/>
                              </a:rPr>
                              <m:t>1</m:t>
                            </m:r>
                          </m:den>
                        </m:f>
                      </m:e>
                    </m:d>
                  </m:oMath>
                </a14:m>
                <a:r>
                  <a:rPr kumimoji="1" lang="en-US" altLang="zh-CN" sz="2400" dirty="0">
                    <a:latin typeface="楷体" panose="02010609060101010101" pitchFamily="49" charset="-122"/>
                    <a:ea typeface="楷体" panose="02010609060101010101" pitchFamily="49" charset="-122"/>
                  </a:rPr>
                  <a:t>.</a:t>
                </a:r>
              </a:p>
              <a:p>
                <a:pPr marL="457200" indent="-457200">
                  <a:buFont typeface="+mj-lt"/>
                  <a:buAutoNum type="arabicPeriod" startAt="2"/>
                </a:pPr>
                <a:endParaRPr kumimoji="1" lang="en-US" altLang="zh-CN" sz="2400" dirty="0">
                  <a:latin typeface="楷体" panose="02010609060101010101" pitchFamily="49" charset="-122"/>
                  <a:ea typeface="楷体" panose="02010609060101010101" pitchFamily="49" charset="-122"/>
                </a:endParaRPr>
              </a:p>
              <a:p>
                <a:pPr marL="457200" indent="-457200">
                  <a:buFont typeface="+mj-lt"/>
                  <a:buAutoNum type="arabicPeriod" startAt="2"/>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267744" y="1988840"/>
            <a:ext cx="4297569" cy="936104"/>
          </a:xfrm>
          <a:prstGeom prst="rect">
            <a:avLst/>
          </a:prstGeom>
        </p:spPr>
      </p:pic>
      <p:pic>
        <p:nvPicPr>
          <p:cNvPr id="6" name="图片 5"/>
          <p:cNvPicPr>
            <a:picLocks noChangeAspect="1"/>
          </p:cNvPicPr>
          <p:nvPr/>
        </p:nvPicPr>
        <p:blipFill>
          <a:blip r:embed="rId4"/>
          <a:stretch>
            <a:fillRect/>
          </a:stretch>
        </p:blipFill>
        <p:spPr>
          <a:xfrm>
            <a:off x="2267744" y="3933057"/>
            <a:ext cx="3877444" cy="78672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2.9</a:t>
            </a:r>
            <a:r>
              <a:rPr lang="zh-CN" altLang="en-US" dirty="0"/>
              <a:t> </a:t>
            </a:r>
            <a:r>
              <a:rPr lang="zh-CN" altLang="en-US" dirty="0">
                <a:latin typeface="楷体" panose="02010609060101010101" pitchFamily="49" charset="-122"/>
                <a:ea typeface="楷体" panose="02010609060101010101" pitchFamily="49" charset="-122"/>
              </a:rPr>
              <a:t>矩阵的秩</a:t>
            </a:r>
          </a:p>
        </p:txBody>
      </p:sp>
      <mc:AlternateContent xmlns:mc="http://schemas.openxmlformats.org/markup-compatibility/2006" xmlns:a14="http://schemas.microsoft.com/office/drawing/2010/main">
        <mc:Choice Requires="a14">
          <p:sp>
            <p:nvSpPr>
              <p:cNvPr id="4" name="文本框 3"/>
              <p:cNvSpPr txBox="1"/>
              <p:nvPr/>
            </p:nvSpPr>
            <p:spPr>
              <a:xfrm>
                <a:off x="256540" y="1331595"/>
                <a:ext cx="8347075" cy="4632325"/>
              </a:xfrm>
              <a:prstGeom prst="rect">
                <a:avLst/>
              </a:prstGeom>
              <a:noFill/>
            </p:spPr>
            <p:txBody>
              <a:bodyPr wrap="square" rtlCol="0">
                <a:noAutofit/>
              </a:bodyPr>
              <a:lstStyle/>
              <a:p>
                <a:r>
                  <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rPr>
                  <a:t>矩阵</a:t>
                </a:r>
                <a14:m>
                  <m:oMath xmlns:m="http://schemas.openxmlformats.org/officeDocument/2006/math">
                    <m:r>
                      <a:rPr lang="zh-CN" altLang="en-US" sz="2400" b="0" i="0" smtClean="0">
                        <a:latin typeface="Cambria Math" panose="02040503050406030204" pitchFamily="18" charset="0"/>
                        <a:cs typeface="Cambria Math" panose="02040503050406030204" pitchFamily="18" charset="0"/>
                        <a:sym typeface="+mn-ea"/>
                      </a:rPr>
                      <m:t> </m:t>
                    </m:r>
                    <m:r>
                      <a:rPr lang="en-US" altLang="zh-CN" sz="2400" b="0" i="1">
                        <a:latin typeface="Cambria Math" panose="02040503050406030204" pitchFamily="18" charset="0"/>
                        <a:cs typeface="Cambria Math" panose="02040503050406030204" pitchFamily="18" charset="0"/>
                        <a:sym typeface="+mn-ea"/>
                      </a:rPr>
                      <m:t>𝐴</m:t>
                    </m:r>
                    <m:r>
                      <a:rPr lang="zh-CN" altLang="en-US" sz="2400" b="0" i="1" smtClean="0">
                        <a:latin typeface="Cambria Math" panose="02040503050406030204" pitchFamily="18" charset="0"/>
                        <a:cs typeface="Cambria Math" panose="02040503050406030204" pitchFamily="18" charset="0"/>
                        <a:sym typeface="+mn-ea"/>
                      </a:rPr>
                      <m:t> </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rPr>
                  <a:t>的</a:t>
                </a:r>
                <a:r>
                  <a:rPr lang="zh-CN" altLang="en-US" sz="2400" b="0" dirty="0">
                    <a:solidFill>
                      <a:srgbClr val="FF0000"/>
                    </a:solidFill>
                    <a:latin typeface="楷体" panose="02010609060101010101" pitchFamily="49" charset="-122"/>
                    <a:ea typeface="楷体" panose="02010609060101010101" pitchFamily="49" charset="-122"/>
                    <a:cs typeface="Cambria Math" panose="02040503050406030204" pitchFamily="18" charset="0"/>
                    <a:sym typeface="+mn-ea"/>
                  </a:rPr>
                  <a:t>秩</a:t>
                </a:r>
                <a:r>
                  <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rPr>
                  <a:t>定义为矩阵</a:t>
                </a:r>
                <a14:m>
                  <m:oMath xmlns:m="http://schemas.openxmlformats.org/officeDocument/2006/math">
                    <m:r>
                      <a:rPr lang="en-US" altLang="zh-CN" sz="2400" b="0" i="0" smtClean="0">
                        <a:latin typeface="Cambria Math" panose="02040503050406030204" pitchFamily="18" charset="0"/>
                        <a:cs typeface="Cambria Math" panose="02040503050406030204" pitchFamily="18" charset="0"/>
                        <a:sym typeface="+mn-ea"/>
                      </a:rPr>
                      <m:t> </m:t>
                    </m:r>
                    <m:r>
                      <a:rPr lang="en-US" altLang="zh-CN" sz="2400" b="0" i="1">
                        <a:latin typeface="Cambria Math" panose="02040503050406030204" pitchFamily="18" charset="0"/>
                        <a:cs typeface="Cambria Math" panose="02040503050406030204" pitchFamily="18" charset="0"/>
                        <a:sym typeface="+mn-ea"/>
                      </a:rPr>
                      <m:t>𝐴</m:t>
                    </m:r>
                    <m:r>
                      <a:rPr lang="en-US" altLang="zh-CN" sz="2400" b="0" i="1" smtClean="0">
                        <a:latin typeface="Cambria Math" panose="02040503050406030204" pitchFamily="18" charset="0"/>
                        <a:cs typeface="Cambria Math" panose="02040503050406030204" pitchFamily="18" charset="0"/>
                        <a:sym typeface="+mn-ea"/>
                      </a:rPr>
                      <m:t> </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rPr>
                  <a:t>的列空间维数，记</a:t>
                </a:r>
                <a:r>
                  <a:rPr lang="en-US" altLang="zh-CN" sz="2400" b="0" dirty="0">
                    <a:ea typeface="楷体" panose="02010609060101010101" pitchFamily="49" charset="-122"/>
                    <a:cs typeface="Times New Roman" panose="02020603050405020304" pitchFamily="18" charset="0"/>
                    <a:sym typeface="+mn-ea"/>
                  </a:rPr>
                  <a:t>rank</a:t>
                </a:r>
                <a:r>
                  <a:rPr lang="en-US" altLang="zh-CN" sz="2400" b="0" dirty="0">
                    <a:latin typeface="楷体" panose="02010609060101010101" pitchFamily="49" charset="-122"/>
                    <a:ea typeface="楷体" panose="02010609060101010101" pitchFamily="49" charset="-122"/>
                    <a:cs typeface="Cambria Math" panose="02040503050406030204" pitchFamily="18" charset="0"/>
                    <a:sym typeface="+mn-ea"/>
                  </a:rPr>
                  <a:t>(</a:t>
                </a:r>
                <a14:m>
                  <m:oMath xmlns:m="http://schemas.openxmlformats.org/officeDocument/2006/math">
                    <m:r>
                      <a:rPr lang="en-US" altLang="zh-CN" sz="2400" b="0" i="0" smtClean="0">
                        <a:latin typeface="Cambria Math" panose="02040503050406030204" pitchFamily="18" charset="0"/>
                        <a:cs typeface="Cambria Math" panose="02040503050406030204" pitchFamily="18" charset="0"/>
                        <a:sym typeface="+mn-ea"/>
                      </a:rPr>
                      <m:t> </m:t>
                    </m:r>
                    <m:r>
                      <a:rPr lang="en-US" altLang="zh-CN" sz="2400" b="0" i="1">
                        <a:latin typeface="Cambria Math" panose="02040503050406030204" pitchFamily="18" charset="0"/>
                        <a:cs typeface="Cambria Math" panose="02040503050406030204" pitchFamily="18" charset="0"/>
                        <a:sym typeface="+mn-ea"/>
                      </a:rPr>
                      <m:t>𝐴</m:t>
                    </m:r>
                    <m:r>
                      <a:rPr lang="en-US" altLang="zh-CN" sz="2400" b="0" i="1" smtClean="0">
                        <a:latin typeface="Cambria Math" panose="02040503050406030204" pitchFamily="18" charset="0"/>
                        <a:cs typeface="Cambria Math" panose="02040503050406030204" pitchFamily="18" charset="0"/>
                        <a:sym typeface="+mn-ea"/>
                      </a:rPr>
                      <m:t> </m:t>
                    </m:r>
                  </m:oMath>
                </a14:m>
                <a:r>
                  <a:rPr lang="en-US" altLang="zh-CN" sz="2400" b="0" dirty="0">
                    <a:latin typeface="楷体" panose="02010609060101010101" pitchFamily="49" charset="-122"/>
                    <a:ea typeface="楷体" panose="02010609060101010101" pitchFamily="49" charset="-122"/>
                    <a:cs typeface="Cambria Math" panose="02040503050406030204" pitchFamily="18" charset="0"/>
                    <a:sym typeface="+mn-ea"/>
                  </a:rPr>
                  <a:t>)</a:t>
                </a:r>
                <a:r>
                  <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rPr>
                  <a:t>。</a:t>
                </a:r>
                <a:endParaRPr lang="en-US" altLang="zh-CN" sz="2400" b="0" dirty="0">
                  <a:latin typeface="楷体" panose="02010609060101010101" pitchFamily="49" charset="-122"/>
                  <a:ea typeface="楷体" panose="02010609060101010101" pitchFamily="49" charset="-122"/>
                  <a:cs typeface="Cambria Math" panose="02040503050406030204" pitchFamily="18" charset="0"/>
                  <a:sym typeface="+mn-ea"/>
                </a:endParaRPr>
              </a:p>
              <a:p>
                <a:endPar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endParaRPr>
              </a:p>
              <a:p>
                <a:pPr marL="0" lvl="0" indent="0">
                  <a:buNone/>
                </a:pPr>
                <a:r>
                  <a:rPr lang="zh-CN" altLang="en-US" sz="2400" b="0" dirty="0">
                    <a:solidFill>
                      <a:schemeClr val="tx1"/>
                    </a:solidFill>
                    <a:latin typeface="楷体" panose="02010609060101010101" pitchFamily="49" charset="-122"/>
                    <a:ea typeface="楷体" panose="02010609060101010101" pitchFamily="49" charset="-122"/>
                    <a:cs typeface="Cambria Math" panose="02040503050406030204" pitchFamily="18" charset="0"/>
                    <a:sym typeface="+mn-ea"/>
                  </a:rPr>
                  <a:t>矩阵</a:t>
                </a:r>
                <a14:m>
                  <m:oMath xmlns:m="http://schemas.openxmlformats.org/officeDocument/2006/math">
                    <m:r>
                      <a:rPr lang="zh-CN" altLang="en-US" sz="2400" b="0" i="0" smtClean="0">
                        <a:latin typeface="Cambria Math" panose="02040503050406030204" pitchFamily="18" charset="0"/>
                        <a:cs typeface="Cambria Math" panose="02040503050406030204" pitchFamily="18" charset="0"/>
                        <a:sym typeface="+mn-ea"/>
                      </a:rPr>
                      <m:t> </m:t>
                    </m:r>
                    <m:r>
                      <a:rPr lang="en-US" altLang="zh-CN" sz="2400" b="0" i="1">
                        <a:latin typeface="Cambria Math" panose="02040503050406030204" pitchFamily="18" charset="0"/>
                        <a:cs typeface="Cambria Math" panose="02040503050406030204" pitchFamily="18" charset="0"/>
                        <a:sym typeface="+mn-ea"/>
                      </a:rPr>
                      <m:t>𝐴</m:t>
                    </m:r>
                    <m:r>
                      <a:rPr lang="zh-CN" altLang="en-US" sz="2400" b="0" i="1" smtClean="0">
                        <a:latin typeface="Cambria Math" panose="02040503050406030204" pitchFamily="18" charset="0"/>
                        <a:cs typeface="Cambria Math" panose="02040503050406030204" pitchFamily="18" charset="0"/>
                        <a:sym typeface="+mn-ea"/>
                      </a:rPr>
                      <m:t> </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rPr>
                  <a:t>的</a:t>
                </a:r>
                <a:r>
                  <a:rPr lang="zh-CN" altLang="en-US" sz="2400" b="0" dirty="0">
                    <a:solidFill>
                      <a:srgbClr val="FF0000"/>
                    </a:solidFill>
                    <a:latin typeface="楷体" panose="02010609060101010101" pitchFamily="49" charset="-122"/>
                    <a:ea typeface="楷体" panose="02010609060101010101" pitchFamily="49" charset="-122"/>
                    <a:cs typeface="Cambria Math" panose="02040503050406030204" pitchFamily="18" charset="0"/>
                    <a:sym typeface="+mn-ea"/>
                  </a:rPr>
                  <a:t>行秩</a:t>
                </a:r>
                <a:r>
                  <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rPr>
                  <a:t>定义为矩阵</a:t>
                </a:r>
                <a14:m>
                  <m:oMath xmlns:m="http://schemas.openxmlformats.org/officeDocument/2006/math">
                    <m:r>
                      <a:rPr lang="en-US" altLang="zh-CN" sz="2400" b="0" i="0" smtClean="0">
                        <a:latin typeface="Cambria Math" panose="02040503050406030204" pitchFamily="18" charset="0"/>
                        <a:cs typeface="Cambria Math" panose="02040503050406030204" pitchFamily="18" charset="0"/>
                        <a:sym typeface="+mn-ea"/>
                      </a:rPr>
                      <m:t> </m:t>
                    </m:r>
                    <m:r>
                      <a:rPr lang="en-US" altLang="zh-CN" sz="2400" b="0" i="1">
                        <a:latin typeface="Cambria Math" panose="02040503050406030204" pitchFamily="18" charset="0"/>
                        <a:cs typeface="Cambria Math" panose="02040503050406030204" pitchFamily="18" charset="0"/>
                        <a:sym typeface="+mn-ea"/>
                      </a:rPr>
                      <m:t>𝐴</m:t>
                    </m:r>
                    <m:r>
                      <a:rPr lang="en-US" altLang="zh-CN" sz="2400" b="0" i="1" smtClean="0">
                        <a:latin typeface="Cambria Math" panose="02040503050406030204" pitchFamily="18" charset="0"/>
                        <a:cs typeface="Cambria Math" panose="02040503050406030204" pitchFamily="18" charset="0"/>
                        <a:sym typeface="+mn-ea"/>
                      </a:rPr>
                      <m:t> </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rPr>
                  <a:t>的行空间维数。</a:t>
                </a:r>
              </a:p>
              <a:p>
                <a:pPr marL="0" lvl="0" indent="0">
                  <a:buNone/>
                </a:pPr>
                <a:endPar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endParaRPr>
              </a:p>
              <a:p>
                <a:pPr marL="0" lvl="0" indent="0">
                  <a:buNone/>
                </a:pPr>
                <a:r>
                  <a:rPr lang="zh-CN" altLang="en-US" sz="2400" b="0" dirty="0">
                    <a:solidFill>
                      <a:schemeClr val="tx1"/>
                    </a:solidFill>
                    <a:latin typeface="楷体" panose="02010609060101010101" pitchFamily="49" charset="-122"/>
                    <a:ea typeface="楷体" panose="02010609060101010101" pitchFamily="49" charset="-122"/>
                    <a:sym typeface="+mn-ea"/>
                  </a:rPr>
                  <a:t>性质</a:t>
                </a:r>
                <a:r>
                  <a:rPr lang="zh-CN" altLang="en-US" sz="2400" b="0" dirty="0">
                    <a:latin typeface="楷体" panose="02010609060101010101" pitchFamily="49" charset="-122"/>
                    <a:ea typeface="楷体" panose="02010609060101010101" pitchFamily="49" charset="-122"/>
                    <a:sym typeface="+mn-ea"/>
                  </a:rPr>
                  <a:t>：</a:t>
                </a:r>
                <a14:m>
                  <m:oMath xmlns:m="http://schemas.openxmlformats.org/officeDocument/2006/math">
                    <m:r>
                      <a:rPr lang="en-US" altLang="zh-CN" sz="2400" b="0" i="1">
                        <a:latin typeface="Cambria Math" panose="02040503050406030204" pitchFamily="18" charset="0"/>
                        <a:cs typeface="Cambria Math" panose="02040503050406030204" pitchFamily="18" charset="0"/>
                      </a:rPr>
                      <m:t>𝑟𝑎𝑛𝑘</m:t>
                    </m:r>
                    <m:r>
                      <a:rPr lang="en-US" altLang="zh-CN" sz="2400" b="0" i="1">
                        <a:latin typeface="Cambria Math" panose="02040503050406030204" pitchFamily="18" charset="0"/>
                        <a:cs typeface="Cambria Math" panose="02040503050406030204" pitchFamily="18" charset="0"/>
                      </a:rPr>
                      <m:t>(</m:t>
                    </m:r>
                    <m:r>
                      <a:rPr lang="en-US" altLang="zh-CN" sz="2400" b="0" i="1">
                        <a:latin typeface="Cambria Math" panose="02040503050406030204" pitchFamily="18" charset="0"/>
                        <a:cs typeface="Cambria Math" panose="02040503050406030204" pitchFamily="18" charset="0"/>
                      </a:rPr>
                      <m:t>𝐴</m:t>
                    </m:r>
                    <m:r>
                      <a:rPr lang="en-US" altLang="zh-CN" sz="2400" b="0" i="1">
                        <a:latin typeface="Cambria Math" panose="02040503050406030204" pitchFamily="18" charset="0"/>
                        <a:cs typeface="Cambria Math" panose="02040503050406030204" pitchFamily="18" charset="0"/>
                      </a:rPr>
                      <m:t>)=</m:t>
                    </m:r>
                    <m:r>
                      <a:rPr lang="en-US" altLang="zh-CN" sz="2400" b="0" i="1">
                        <a:latin typeface="Cambria Math" panose="02040503050406030204" pitchFamily="18" charset="0"/>
                        <a:cs typeface="Cambria Math" panose="02040503050406030204" pitchFamily="18" charset="0"/>
                      </a:rPr>
                      <m:t>𝐴</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rPr>
                  <a:t>的行秩</a:t>
                </a:r>
                <a:endParaRPr lang="en-US" altLang="zh-CN" sz="2400" b="0" dirty="0">
                  <a:latin typeface="楷体" panose="02010609060101010101" pitchFamily="49" charset="-122"/>
                  <a:ea typeface="楷体" panose="02010609060101010101" pitchFamily="49" charset="-122"/>
                  <a:cs typeface="Cambria Math" panose="02040503050406030204" pitchFamily="18" charset="0"/>
                  <a:sym typeface="+mn-ea"/>
                </a:endParaRPr>
              </a:p>
              <a:p>
                <a:pPr marL="0" lvl="0" indent="0">
                  <a:buNone/>
                </a:pPr>
                <a:endParaRPr lang="en-US" altLang="zh-CN" sz="2400" b="0" dirty="0">
                  <a:latin typeface="楷体" panose="02010609060101010101" pitchFamily="49" charset="-122"/>
                  <a:ea typeface="楷体" panose="02010609060101010101" pitchFamily="49" charset="-122"/>
                  <a:cs typeface="Cambria Math" panose="02040503050406030204" pitchFamily="18" charset="0"/>
                  <a:sym typeface="+mn-ea"/>
                </a:endParaRPr>
              </a:p>
              <a:p>
                <a:pPr marL="0" lvl="0" indent="0">
                  <a:buNone/>
                </a:pPr>
                <a:endParaRPr lang="zh-CN" altLang="en-US" sz="2400" b="0" dirty="0">
                  <a:latin typeface="楷体" panose="02010609060101010101" pitchFamily="49" charset="-122"/>
                  <a:ea typeface="楷体" panose="02010609060101010101" pitchFamily="49" charset="-122"/>
                  <a:cs typeface="Cambria Math" panose="02040503050406030204" pitchFamily="18" charset="0"/>
                  <a:sym typeface="+mn-ea"/>
                </a:endParaRPr>
              </a:p>
              <a:p>
                <a:pPr marL="0" lvl="1" indent="0">
                  <a:buNone/>
                </a:pPr>
                <a:r>
                  <a:rPr kumimoji="1" lang="zh-CN" altLang="en-US" sz="2400" b="0" dirty="0">
                    <a:latin typeface="楷体" panose="02010609060101010101" pitchFamily="49" charset="-122"/>
                    <a:ea typeface="楷体" panose="02010609060101010101" pitchFamily="49" charset="-122"/>
                    <a:sym typeface="+mn-ea"/>
                  </a:rPr>
                  <a:t>矩阵 </a:t>
                </a:r>
                <a14:m>
                  <m:oMath xmlns:m="http://schemas.openxmlformats.org/officeDocument/2006/math">
                    <m:r>
                      <a:rPr kumimoji="1" lang="en-US" altLang="zh-CN" sz="2400" b="0" i="1" dirty="0">
                        <a:latin typeface="Cambria Math" panose="02040503050406030204" pitchFamily="18" charset="0"/>
                      </a:rPr>
                      <m:t>𝐴</m:t>
                    </m:r>
                    <m:r>
                      <a:rPr kumimoji="1" lang="en-US" altLang="zh-CN" sz="2400" b="0" i="1" dirty="0">
                        <a:latin typeface="Cambria Math" panose="02040503050406030204" pitchFamily="18" charset="0"/>
                        <a:ea typeface="Cambria Math" panose="02040503050406030204" pitchFamily="18" charset="0"/>
                      </a:rPr>
                      <m:t>∈</m:t>
                    </m:r>
                    <m:sSup>
                      <m:sSupPr>
                        <m:ctrlPr>
                          <a:rPr kumimoji="1" lang="en-US" altLang="zh-CN" sz="2400" b="0" i="1" dirty="0">
                            <a:latin typeface="Cambria Math" panose="02040503050406030204" pitchFamily="18" charset="0"/>
                            <a:ea typeface="Cambria Math" panose="02040503050406030204" pitchFamily="18" charset="0"/>
                          </a:rPr>
                        </m:ctrlPr>
                      </m:sSupPr>
                      <m:e>
                        <m:r>
                          <a:rPr kumimoji="1" lang="en-US" altLang="zh-CN" sz="2400" b="0" i="1" dirty="0">
                            <a:latin typeface="Cambria Math" panose="02040503050406030204" pitchFamily="18" charset="0"/>
                            <a:ea typeface="Cambria Math" panose="02040503050406030204" pitchFamily="18" charset="0"/>
                          </a:rPr>
                          <m:t>ℝ</m:t>
                        </m:r>
                      </m:e>
                      <m:sup>
                        <m:r>
                          <a:rPr kumimoji="1" lang="en-US" altLang="zh-CN" sz="2400" b="0" i="1" dirty="0">
                            <a:latin typeface="Cambria Math" panose="02040503050406030204" pitchFamily="18" charset="0"/>
                            <a:ea typeface="Cambria Math" panose="02040503050406030204" pitchFamily="18" charset="0"/>
                          </a:rPr>
                          <m:t>𝑚</m:t>
                        </m:r>
                        <m:r>
                          <a:rPr kumimoji="1" lang="en-US" altLang="zh-CN" sz="2400" b="0" i="1" dirty="0">
                            <a:latin typeface="Cambria Math" panose="02040503050406030204" pitchFamily="18" charset="0"/>
                            <a:ea typeface="Cambria Math" panose="02040503050406030204" pitchFamily="18" charset="0"/>
                          </a:rPr>
                          <m:t>×</m:t>
                        </m:r>
                        <m:r>
                          <a:rPr kumimoji="1" lang="en-US" altLang="zh-CN" sz="2400" b="0" i="1" dirty="0">
                            <a:latin typeface="Cambria Math" panose="02040503050406030204" pitchFamily="18" charset="0"/>
                            <a:ea typeface="Cambria Math" panose="02040503050406030204" pitchFamily="18" charset="0"/>
                          </a:rPr>
                          <m:t>𝑛</m:t>
                        </m:r>
                      </m:sup>
                    </m:sSup>
                  </m:oMath>
                </a14:m>
                <a:r>
                  <a:rPr kumimoji="1" lang="zh-CN" altLang="en-US" sz="2400" b="0" dirty="0">
                    <a:latin typeface="楷体" panose="02010609060101010101" pitchFamily="49" charset="-122"/>
                    <a:ea typeface="楷体" panose="02010609060101010101" pitchFamily="49" charset="-122"/>
                    <a:sym typeface="+mn-ea"/>
                  </a:rPr>
                  <a:t> 是</a:t>
                </a:r>
                <a:r>
                  <a:rPr kumimoji="1" lang="zh-CN" altLang="en-US" sz="2400" b="0" u="sng" dirty="0">
                    <a:solidFill>
                      <a:srgbClr val="FF0000"/>
                    </a:solidFill>
                    <a:latin typeface="楷体" panose="02010609060101010101" pitchFamily="49" charset="-122"/>
                    <a:ea typeface="楷体" panose="02010609060101010101" pitchFamily="49" charset="-122"/>
                    <a:sym typeface="+mn-ea"/>
                  </a:rPr>
                  <a:t>满秩</a:t>
                </a:r>
                <a:r>
                  <a:rPr kumimoji="1" lang="en-US" altLang="zh-CN" sz="2400" b="0" u="sng" dirty="0">
                    <a:latin typeface="楷体" panose="02010609060101010101" pitchFamily="49" charset="-122"/>
                    <a:ea typeface="楷体" panose="02010609060101010101" pitchFamily="49" charset="-122"/>
                    <a:sym typeface="+mn-ea"/>
                  </a:rPr>
                  <a:t>(</a:t>
                </a:r>
                <a:r>
                  <a:rPr kumimoji="1" lang="en-US" altLang="zh-CN" sz="2400" b="0" u="sng" dirty="0">
                    <a:ea typeface="楷体" panose="02010609060101010101" pitchFamily="49" charset="-122"/>
                    <a:cs typeface="Times New Roman" panose="02020603050405020304" pitchFamily="18" charset="0"/>
                    <a:sym typeface="+mn-ea"/>
                  </a:rPr>
                  <a:t>full rank</a:t>
                </a:r>
                <a:r>
                  <a:rPr kumimoji="1" lang="en-US" altLang="zh-CN" sz="2400" b="0" u="sng" dirty="0">
                    <a:latin typeface="楷体" panose="02010609060101010101" pitchFamily="49" charset="-122"/>
                    <a:ea typeface="楷体" panose="02010609060101010101" pitchFamily="49" charset="-122"/>
                    <a:sym typeface="+mn-ea"/>
                  </a:rPr>
                  <a:t>)</a:t>
                </a:r>
                <a:r>
                  <a:rPr kumimoji="1" lang="zh-CN" altLang="en-US" sz="2400" b="0" dirty="0">
                    <a:latin typeface="楷体" panose="02010609060101010101" pitchFamily="49" charset="-122"/>
                    <a:ea typeface="楷体" panose="02010609060101010101" pitchFamily="49" charset="-122"/>
                    <a:sym typeface="+mn-ea"/>
                  </a:rPr>
                  <a:t>的，如果</a:t>
                </a:r>
                <a14:m>
                  <m:oMath xmlns:m="http://schemas.openxmlformats.org/officeDocument/2006/math">
                    <m:r>
                      <a:rPr kumimoji="1" lang="en-US" altLang="zh-CN" sz="2400" b="0" i="1">
                        <a:latin typeface="Cambria Math" panose="02040503050406030204" pitchFamily="18" charset="0"/>
                      </a:rPr>
                      <m:t>𝑟𝑎𝑛𝑘</m:t>
                    </m:r>
                    <m:d>
                      <m:dPr>
                        <m:ctrlPr>
                          <a:rPr kumimoji="1" lang="en-US" altLang="zh-CN" sz="2400" b="0" i="1">
                            <a:latin typeface="Cambria Math" panose="02040503050406030204" pitchFamily="18" charset="0"/>
                          </a:rPr>
                        </m:ctrlPr>
                      </m:dPr>
                      <m:e>
                        <m:r>
                          <a:rPr kumimoji="1" lang="en-US" altLang="zh-CN" sz="2400" b="0" i="1">
                            <a:latin typeface="Cambria Math" panose="02040503050406030204" pitchFamily="18" charset="0"/>
                          </a:rPr>
                          <m:t>𝐴</m:t>
                        </m:r>
                      </m:e>
                    </m:d>
                    <m:r>
                      <a:rPr kumimoji="1" lang="en-US" altLang="zh-CN" sz="2400" b="0" i="1" smtClean="0">
                        <a:latin typeface="Cambria Math" panose="02040503050406030204" pitchFamily="18" charset="0"/>
                      </a:rPr>
                      <m:t>=</m:t>
                    </m:r>
                    <m:r>
                      <m:rPr>
                        <m:sty m:val="p"/>
                      </m:rPr>
                      <a:rPr kumimoji="1" lang="en-US" altLang="zh-CN" sz="2400" b="0" i="0" smtClean="0">
                        <a:latin typeface="Cambria Math" panose="02040503050406030204" pitchFamily="18" charset="0"/>
                      </a:rPr>
                      <m:t>min</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𝑚</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oMath>
                </a14:m>
                <a:r>
                  <a:rPr kumimoji="1" lang="zh-CN" altLang="en-US" sz="2400" b="0" dirty="0">
                    <a:latin typeface="楷体" panose="02010609060101010101" pitchFamily="49" charset="-122"/>
                    <a:ea typeface="楷体" panose="02010609060101010101" pitchFamily="49" charset="-122"/>
                    <a:sym typeface="+mn-ea"/>
                  </a:rPr>
                  <a:t>。</a:t>
                </a:r>
                <a:endParaRPr kumimoji="1" lang="en-US" altLang="zh-CN" sz="2400" b="0" dirty="0">
                  <a:latin typeface="楷体" panose="02010609060101010101" pitchFamily="49" charset="-122"/>
                  <a:ea typeface="楷体" panose="02010609060101010101" pitchFamily="49" charset="-122"/>
                  <a:sym typeface="+mn-ea"/>
                </a:endParaRPr>
              </a:p>
              <a:p>
                <a:pPr marL="0" lvl="1" indent="0">
                  <a:buNone/>
                </a:pPr>
                <a:endParaRPr kumimoji="1" lang="en-US" altLang="zh-CN" sz="2400" dirty="0">
                  <a:latin typeface="楷体" panose="02010609060101010101" pitchFamily="49" charset="-122"/>
                  <a:ea typeface="楷体" panose="02010609060101010101" pitchFamily="49" charset="-122"/>
                  <a:sym typeface="+mn-ea"/>
                </a:endParaRPr>
              </a:p>
              <a:p>
                <a:pPr marL="0" lvl="1" indent="0">
                  <a:buNone/>
                </a:pPr>
                <a14:m>
                  <m:oMath xmlns:m="http://schemas.openxmlformats.org/officeDocument/2006/math">
                    <m:r>
                      <a:rPr kumimoji="1" lang="en-US" altLang="zh-CN" sz="2400" b="0" i="1" dirty="0" smtClean="0">
                        <a:latin typeface="Cambria Math" panose="02040503050406030204" pitchFamily="18" charset="0"/>
                      </a:rPr>
                      <m:t>𝐴</m:t>
                    </m:r>
                  </m:oMath>
                </a14:m>
                <a:r>
                  <a:rPr kumimoji="1" lang="zh-CN" altLang="en-US" sz="2400" b="0" dirty="0">
                    <a:latin typeface="楷体" panose="02010609060101010101" pitchFamily="49" charset="-122"/>
                    <a:ea typeface="楷体" panose="02010609060101010101" pitchFamily="49" charset="-122"/>
                    <a:sym typeface="+mn-ea"/>
                  </a:rPr>
                  <a:t>的</a:t>
                </a:r>
                <a:r>
                  <a:rPr kumimoji="1" lang="zh-CN" altLang="en-US" sz="2400" b="0" dirty="0">
                    <a:solidFill>
                      <a:srgbClr val="FF0000"/>
                    </a:solidFill>
                    <a:latin typeface="楷体" panose="02010609060101010101" pitchFamily="49" charset="-122"/>
                    <a:ea typeface="楷体" panose="02010609060101010101" pitchFamily="49" charset="-122"/>
                    <a:sym typeface="+mn-ea"/>
                  </a:rPr>
                  <a:t>零化度</a:t>
                </a:r>
                <a:r>
                  <a:rPr kumimoji="1" lang="zh-CN" altLang="en-US" sz="2400" b="0" dirty="0">
                    <a:latin typeface="楷体" panose="02010609060101010101" pitchFamily="49" charset="-122"/>
                    <a:ea typeface="楷体" panose="02010609060101010101" pitchFamily="49" charset="-122"/>
                    <a:sym typeface="+mn-ea"/>
                  </a:rPr>
                  <a:t>记作</a:t>
                </a:r>
                <a:r>
                  <a:rPr kumimoji="1" lang="en-US" altLang="zh-CN" sz="2400" b="0" dirty="0">
                    <a:ea typeface="楷体" panose="02010609060101010101" pitchFamily="49" charset="-122"/>
                    <a:cs typeface="Times New Roman" panose="02020603050405020304" pitchFamily="18" charset="0"/>
                    <a:sym typeface="+mn-ea"/>
                  </a:rPr>
                  <a:t>nullity</a:t>
                </a:r>
                <a:r>
                  <a:rPr kumimoji="1" lang="en-US" altLang="zh-CN" sz="2400" b="0" dirty="0">
                    <a:latin typeface="楷体" panose="02010609060101010101" pitchFamily="49" charset="-122"/>
                    <a:ea typeface="楷体" panose="02010609060101010101" pitchFamily="49" charset="-122"/>
                    <a:sym typeface="+mn-ea"/>
                  </a:rPr>
                  <a:t>(</a:t>
                </a:r>
                <a14:m>
                  <m:oMath xmlns:m="http://schemas.openxmlformats.org/officeDocument/2006/math">
                    <m:r>
                      <a:rPr kumimoji="1" lang="en-US" altLang="zh-CN" sz="2400" b="0" i="0" dirty="0" smtClean="0">
                        <a:latin typeface="Cambria Math" panose="02040503050406030204" pitchFamily="18" charset="0"/>
                      </a:rPr>
                      <m:t> </m:t>
                    </m:r>
                    <m:r>
                      <a:rPr kumimoji="1" lang="en-US" altLang="zh-CN" sz="2400" b="0" i="1" dirty="0">
                        <a:latin typeface="Cambria Math" panose="02040503050406030204" pitchFamily="18" charset="0"/>
                      </a:rPr>
                      <m:t>𝐴</m:t>
                    </m:r>
                    <m:r>
                      <a:rPr kumimoji="1" lang="en-US" altLang="zh-CN" sz="2400" b="0" i="1" dirty="0" smtClean="0">
                        <a:latin typeface="Cambria Math" panose="02040503050406030204" pitchFamily="18" charset="0"/>
                      </a:rPr>
                      <m:t> </m:t>
                    </m:r>
                  </m:oMath>
                </a14:m>
                <a:r>
                  <a:rPr kumimoji="1" lang="en-US" altLang="zh-CN" sz="2400" b="0" dirty="0">
                    <a:latin typeface="楷体" panose="02010609060101010101" pitchFamily="49" charset="-122"/>
                    <a:ea typeface="楷体" panose="02010609060101010101" pitchFamily="49" charset="-122"/>
                    <a:sym typeface="+mn-ea"/>
                  </a:rPr>
                  <a:t>)</a:t>
                </a:r>
                <a:r>
                  <a:rPr kumimoji="1" lang="zh-CN" altLang="en-US" sz="2400" b="0" dirty="0">
                    <a:latin typeface="楷体" panose="02010609060101010101" pitchFamily="49" charset="-122"/>
                    <a:ea typeface="楷体" panose="02010609060101010101" pitchFamily="49" charset="-122"/>
                    <a:sym typeface="+mn-ea"/>
                  </a:rPr>
                  <a:t>，表示的是零空间</a:t>
                </a:r>
                <a:r>
                  <a:rPr kumimoji="1" lang="en-US" altLang="zh-CN" sz="2400" b="0" dirty="0" err="1">
                    <a:ea typeface="楷体" panose="02010609060101010101" pitchFamily="49" charset="-122"/>
                    <a:cs typeface="Times New Roman" panose="02020603050405020304" pitchFamily="18" charset="0"/>
                    <a:sym typeface="+mn-ea"/>
                  </a:rPr>
                  <a:t>Nul</a:t>
                </a:r>
                <a14:m>
                  <m:oMath xmlns:m="http://schemas.openxmlformats.org/officeDocument/2006/math">
                    <m:r>
                      <a:rPr kumimoji="1" lang="en-US" altLang="zh-CN" sz="2400" b="0" dirty="0">
                        <a:latin typeface="Cambria Math" panose="02040503050406030204" pitchFamily="18" charset="0"/>
                      </a:rPr>
                      <m:t>(</m:t>
                    </m:r>
                    <m:r>
                      <a:rPr kumimoji="1" lang="en-US" altLang="zh-CN" sz="2400" b="0" i="1" dirty="0">
                        <a:latin typeface="Cambria Math" panose="02040503050406030204" pitchFamily="18" charset="0"/>
                      </a:rPr>
                      <m:t>𝐴</m:t>
                    </m:r>
                    <m:r>
                      <a:rPr kumimoji="1" lang="en-US" altLang="zh-CN" sz="2400" b="0" i="1" dirty="0" smtClean="0">
                        <a:latin typeface="Cambria Math" panose="02040503050406030204" pitchFamily="18" charset="0"/>
                      </a:rPr>
                      <m:t>)</m:t>
                    </m:r>
                  </m:oMath>
                </a14:m>
                <a:r>
                  <a:rPr kumimoji="1" lang="zh-CN" altLang="en-US" sz="2400" b="0" dirty="0">
                    <a:latin typeface="楷体" panose="02010609060101010101" pitchFamily="49" charset="-122"/>
                    <a:ea typeface="楷体" panose="02010609060101010101" pitchFamily="49" charset="-122"/>
                    <a:sym typeface="+mn-ea"/>
                  </a:rPr>
                  <a:t>的维度。</a:t>
                </a:r>
                <a:endParaRPr lang="zh-CN" altLang="en-US" sz="2400" b="0" dirty="0">
                  <a:latin typeface="Cambria Math" panose="02040503050406030204" pitchFamily="18" charset="0"/>
                  <a:cs typeface="Cambria Math" panose="02040503050406030204" pitchFamily="18" charset="0"/>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56540" y="1331595"/>
                <a:ext cx="8347075" cy="4632325"/>
              </a:xfrm>
              <a:prstGeom prst="rect">
                <a:avLst/>
              </a:prstGeom>
              <a:blipFill>
                <a:blip r:embed="rId2"/>
                <a:stretch>
                  <a:fillRect l="-1096" t="-1447"/>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矩阵的秩</a:t>
            </a:r>
          </a:p>
        </p:txBody>
      </p:sp>
      <p:sp>
        <p:nvSpPr>
          <p:cNvPr id="3" name="内容占位符 2"/>
          <p:cNvSpPr>
            <a:spLocks noGrp="1"/>
          </p:cNvSpPr>
          <p:nvPr>
            <p:ph idx="1"/>
          </p:nvPr>
        </p:nvSpPr>
        <p:spPr/>
        <p:txBody>
          <a:bodyPr/>
          <a:lstStyle/>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b="1" dirty="0">
                <a:latin typeface="楷体" panose="02010609060101010101" pitchFamily="49" charset="-122"/>
                <a:ea typeface="楷体" panose="02010609060101010101" pitchFamily="49" charset="-122"/>
              </a:rPr>
              <a:t>例（秩和零化度都为</a:t>
            </a:r>
            <a:r>
              <a:rPr kumimoji="1" lang="en-US" altLang="zh-CN" sz="2400" b="1" dirty="0">
                <a:latin typeface="楷体" panose="02010609060101010101" pitchFamily="49" charset="-122"/>
                <a:ea typeface="楷体" panose="02010609060101010101" pitchFamily="49" charset="-122"/>
              </a:rPr>
              <a:t>2</a:t>
            </a:r>
            <a:r>
              <a:rPr kumimoji="1" lang="zh-CN" altLang="en-US"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：考虑如下矩阵以及其行最简形式</a:t>
            </a:r>
            <a:r>
              <a:rPr kumimoji="1" lang="en-US" altLang="zh-CN" sz="2400" dirty="0">
                <a:latin typeface="楷体" panose="02010609060101010101" pitchFamily="49" charset="-122"/>
                <a:ea typeface="楷体" panose="02010609060101010101" pitchFamily="49" charset="-122"/>
              </a:rPr>
              <a:t>.</a:t>
            </a:r>
          </a:p>
          <a:p>
            <a:pPr marL="0" indent="0">
              <a:buNone/>
            </a:pPr>
            <a:endParaRPr kumimoji="1" lang="en-US" altLang="zh-CN" sz="24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212838" y="2924944"/>
            <a:ext cx="8473962" cy="244716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秩定理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秩定理</a:t>
                </a:r>
                <a:r>
                  <a:rPr kumimoji="1" lang="en-US" altLang="zh-CN" sz="2400" b="1"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矩阵</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的列数为</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𝑛</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楷体" panose="02010609060101010101" pitchFamily="49" charset="-122"/>
                    <a:ea typeface="楷体" panose="02010609060101010101" pitchFamily="49" charset="-122"/>
                  </a:rPr>
                  <a:t>，有</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证明：</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rank(</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dim</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Col(</a:t>
                </a:r>
                <a14:m>
                  <m:oMath xmlns:m="http://schemas.openxmlformats.org/officeDocument/2006/math">
                    <m:r>
                      <a:rPr kumimoji="1" lang="en-US" altLang="zh-CN" sz="2400" b="0" i="0" smtClean="0">
                        <a:latin typeface="Cambria Math" panose="02040503050406030204" pitchFamily="18" charset="0"/>
                        <a:ea typeface="楷体" panose="02010609060101010101" pitchFamily="49" charset="-122"/>
                      </a:rPr>
                      <m:t> </m:t>
                    </m:r>
                    <m:r>
                      <a:rPr kumimoji="1" lang="en-US" altLang="zh-CN" sz="2400" i="1">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有主元的列的个数</a:t>
                </a:r>
                <a:endPar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nullity</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400" b="0" dirty="0">
                    <a:ea typeface="楷体" panose="02010609060101010101" pitchFamily="49" charset="-122"/>
                  </a:rPr>
                  <a:t> </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r>
                      <a:rPr kumimoji="1" lang="en-US" altLang="zh-CN" sz="2400" b="0" i="1" smtClean="0">
                        <a:latin typeface="Cambria Math" panose="02040503050406030204" pitchFamily="18" charset="0"/>
                        <a:ea typeface="楷体" panose="02010609060101010101" pitchFamily="49" charset="-122"/>
                      </a:rPr>
                      <m:t> </m:t>
                    </m:r>
                  </m:oMath>
                </a14:m>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自由变量的个数</a:t>
                </a:r>
                <a:endPar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没有主元的列的个数</a:t>
                </a:r>
                <a:endPar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由于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有主元的列</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没有主元的列</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列</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因此，上述定理得证。</a:t>
                </a:r>
                <a:endPar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kumimoji="1" lang="zh-CN" altLang="en-US" sz="24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483768" y="1844824"/>
            <a:ext cx="3668619" cy="57606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解线性方程组与秩</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687705" y="1268730"/>
                <a:ext cx="7435215" cy="1555750"/>
              </a:xfrm>
              <a:prstGeom prst="rect">
                <a:avLst/>
              </a:prstGeom>
              <a:noFill/>
            </p:spPr>
            <p:txBody>
              <a:bodyPr wrap="square" rtlCol="0">
                <a:noAutofit/>
              </a:bodyPr>
              <a:lstStyle/>
              <a:p>
                <a:r>
                  <a:rPr lang="zh-CN" altLang="en-US" sz="2400" dirty="0">
                    <a:latin typeface="楷体" panose="02010609060101010101" pitchFamily="49" charset="-122"/>
                    <a:ea typeface="楷体" panose="02010609060101010101" pitchFamily="49" charset="-122"/>
                    <a:sym typeface="+mn-ea"/>
                  </a:rPr>
                  <a:t>齐次线性方程组解的存在性</a:t>
                </a:r>
                <a:endParaRPr lang="en-US" altLang="zh-CN" sz="2400" dirty="0">
                  <a:latin typeface="楷体" panose="02010609060101010101" pitchFamily="49" charset="-122"/>
                  <a:ea typeface="楷体" panose="02010609060101010101" pitchFamily="49" charset="-122"/>
                  <a:sym typeface="+mn-ea"/>
                </a:endParaRPr>
              </a:p>
              <a:p>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定理：</a:t>
                </a:r>
                <a14:m>
                  <m:oMath xmlns:m="http://schemas.openxmlformats.org/officeDocument/2006/math">
                    <m:r>
                      <a:rPr lang="en-US" altLang="zh-CN" sz="2400" i="1">
                        <a:latin typeface="Cambria Math" panose="02040503050406030204" pitchFamily="18" charset="0"/>
                        <a:cs typeface="Cambria Math" panose="02040503050406030204" pitchFamily="18" charset="0"/>
                      </a:rPr>
                      <m:t>𝒎</m:t>
                    </m:r>
                    <m:r>
                      <a:rPr lang="en-US" altLang="zh-CN" sz="2400" b="1" i="1">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𝒏</m:t>
                    </m:r>
                  </m:oMath>
                </a14:m>
                <a:r>
                  <a:rPr lang="zh-CN" altLang="en-US" sz="2400" b="0" dirty="0">
                    <a:latin typeface="楷体" panose="02010609060101010101" pitchFamily="49" charset="-122"/>
                    <a:ea typeface="楷体" panose="02010609060101010101" pitchFamily="49" charset="-122"/>
                    <a:cs typeface="Cambria Math" panose="02040503050406030204" pitchFamily="18" charset="0"/>
                  </a:rPr>
                  <a:t>型齐次线性方程组有非零解（只有零解）</a:t>
                </a:r>
                <a14:m>
                  <m:oMath xmlns:m="http://schemas.openxmlformats.org/officeDocument/2006/math">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𝒓</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𝑨</m:t>
                    </m:r>
                    <m:r>
                      <a:rPr lang="en-US" altLang="zh-CN" sz="2400" i="1">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&lt;</m:t>
                    </m:r>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𝒓</m:t>
                    </m:r>
                    <m:r>
                      <a:rPr lang="en-US" altLang="zh-CN" sz="2400" b="1" i="1">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𝑨</m:t>
                    </m:r>
                    <m:r>
                      <a:rPr lang="en-US" altLang="zh-CN" sz="2400" b="1" i="1">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cs typeface="Cambria Math" panose="02040503050406030204" pitchFamily="18" charset="0"/>
                      </a:rPr>
                      <m:t>)</m:t>
                    </m:r>
                  </m:oMath>
                </a14:m>
                <a:endParaRPr lang="en-US" altLang="zh-CN" sz="2400" b="1" i="1" dirty="0">
                  <a:latin typeface="楷体" panose="02010609060101010101" pitchFamily="49" charset="-122"/>
                  <a:ea typeface="楷体" panose="02010609060101010101" pitchFamily="49" charset="-122"/>
                  <a:cs typeface="Cambria Math" panose="02040503050406030204" pitchFamily="18" charset="0"/>
                </a:endParaRPr>
              </a:p>
              <a:p>
                <a:endParaRPr lang="en-US" altLang="zh-CN" sz="2800" b="0" dirty="0">
                  <a:latin typeface="Cambria Math" panose="02040503050406030204" pitchFamily="18" charset="0"/>
                  <a:cs typeface="Cambria Math" panose="02040503050406030204" pitchFamily="18" charset="0"/>
                </a:endParaRPr>
              </a:p>
              <a:p>
                <a:endParaRPr lang="en-US" altLang="zh-CN" sz="2800" b="0" dirty="0">
                  <a:latin typeface="Cambria Math" panose="02040503050406030204" pitchFamily="18" charset="0"/>
                  <a:cs typeface="Cambria Math" panose="02040503050406030204" pitchFamily="18" charset="0"/>
                </a:endParaRPr>
              </a:p>
              <a:p>
                <a:r>
                  <a:rPr lang="zh-CN" altLang="en-US" sz="2400" dirty="0">
                    <a:latin typeface="楷体" panose="02010609060101010101" pitchFamily="49" charset="-122"/>
                    <a:ea typeface="楷体" panose="02010609060101010101" pitchFamily="49" charset="-122"/>
                    <a:sym typeface="+mn-ea"/>
                  </a:rPr>
                  <a:t>非齐次线性方程组解的存在性</a:t>
                </a:r>
                <a:endParaRPr lang="zh-CN" altLang="en-US" sz="2400" dirty="0">
                  <a:latin typeface="楷体" panose="02010609060101010101" pitchFamily="49" charset="-122"/>
                  <a:ea typeface="楷体" panose="02010609060101010101" pitchFamily="49"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87705" y="1268730"/>
                <a:ext cx="7435215" cy="1555750"/>
              </a:xfrm>
              <a:prstGeom prst="rect">
                <a:avLst/>
              </a:prstGeom>
              <a:blipFill rotWithShape="1">
                <a:blip r:embed="rId2"/>
                <a:stretch>
                  <a:fillRect b="-753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AB6464D-9C9A-91B4-42FD-2C9708C9F6F5}"/>
                  </a:ext>
                </a:extLst>
              </p:cNvPr>
              <p:cNvSpPr txBox="1"/>
              <p:nvPr/>
            </p:nvSpPr>
            <p:spPr>
              <a:xfrm>
                <a:off x="687458" y="4293096"/>
                <a:ext cx="7700966" cy="1200329"/>
              </a:xfrm>
              <a:prstGeom prst="rect">
                <a:avLst/>
              </a:prstGeom>
              <a:noFill/>
            </p:spPr>
            <p:txBody>
              <a:bodyPr wrap="square">
                <a:spAutoFit/>
              </a:bodyPr>
              <a:lstStyle/>
              <a:p>
                <a:pPr algn="just"/>
                <a:r>
                  <a:rPr lang="zh-CN" altLang="en-US" sz="2400" dirty="0">
                    <a:latin typeface="楷体" panose="02010609060101010101" pitchFamily="49" charset="-122"/>
                    <a:ea typeface="楷体" panose="02010609060101010101" pitchFamily="49" charset="-122"/>
                  </a:rPr>
                  <a:t>定理</a:t>
                </a:r>
                <a:r>
                  <a:rPr lang="zh-CN" altLang="en-US" sz="2400" b="0" dirty="0">
                    <a:latin typeface="楷体" panose="02010609060101010101" pitchFamily="49" charset="-122"/>
                    <a:ea typeface="楷体" panose="02010609060101010101" pitchFamily="49" charset="-122"/>
                  </a:rPr>
                  <a:t>：设</a:t>
                </a:r>
                <a14:m>
                  <m:oMath xmlns:m="http://schemas.openxmlformats.org/officeDocument/2006/math">
                    <m:r>
                      <a:rPr lang="en-US" altLang="zh-CN" sz="2400" b="1" i="1" dirty="0" smtClean="0">
                        <a:latin typeface="Cambria Math" panose="02040503050406030204" pitchFamily="18" charset="0"/>
                        <a:ea typeface="楷体" panose="02010609060101010101" pitchFamily="49" charset="-122"/>
                      </a:rPr>
                      <m:t>𝑨</m:t>
                    </m:r>
                    <m:r>
                      <a:rPr lang="en-US" altLang="zh-CN" sz="2400" b="0" i="1" dirty="0" smtClean="0">
                        <a:latin typeface="Cambria Math" panose="02040503050406030204" pitchFamily="18" charset="0"/>
                        <a:ea typeface="楷体" panose="02010609060101010101" pitchFamily="49" charset="-122"/>
                      </a:rPr>
                      <m:t>𝑥</m:t>
                    </m:r>
                    <m:r>
                      <a:rPr lang="en-US" altLang="zh-CN" sz="2400" b="0" i="1" dirty="0" smtClean="0">
                        <a:latin typeface="Cambria Math" panose="02040503050406030204" pitchFamily="18" charset="0"/>
                        <a:ea typeface="楷体" panose="02010609060101010101" pitchFamily="49" charset="-122"/>
                      </a:rPr>
                      <m:t>=</m:t>
                    </m:r>
                    <m:r>
                      <a:rPr lang="en-US" altLang="zh-CN" sz="2400" b="0" i="1" dirty="0" smtClean="0">
                        <a:latin typeface="Cambria Math" panose="02040503050406030204" pitchFamily="18" charset="0"/>
                        <a:ea typeface="楷体" panose="02010609060101010101" pitchFamily="49" charset="-122"/>
                      </a:rPr>
                      <m:t>𝑏</m:t>
                    </m:r>
                  </m:oMath>
                </a14:m>
                <a:r>
                  <a:rPr lang="zh-CN" altLang="en-US" sz="2400" b="0" dirty="0">
                    <a:latin typeface="楷体" panose="02010609060101010101" pitchFamily="49" charset="-122"/>
                    <a:ea typeface="楷体" panose="02010609060101010101" pitchFamily="49" charset="-122"/>
                  </a:rPr>
                  <a:t>是</a:t>
                </a:r>
                <a14:m>
                  <m:oMath xmlns:m="http://schemas.openxmlformats.org/officeDocument/2006/math">
                    <m:r>
                      <a:rPr lang="en-US" altLang="zh-CN" sz="2400" b="0" i="1" dirty="0" smtClean="0">
                        <a:latin typeface="Cambria Math" panose="02040503050406030204" pitchFamily="18" charset="0"/>
                        <a:ea typeface="楷体" panose="02010609060101010101" pitchFamily="49" charset="-122"/>
                      </a:rPr>
                      <m:t>𝑚</m:t>
                    </m:r>
                    <m:r>
                      <a:rPr lang="en-US" altLang="zh-CN" sz="2400" b="0" i="1" dirty="0" smtClean="0">
                        <a:latin typeface="Cambria Math" panose="02040503050406030204" pitchFamily="18" charset="0"/>
                        <a:ea typeface="楷体" panose="02010609060101010101" pitchFamily="49" charset="-122"/>
                      </a:rPr>
                      <m:t>×</m:t>
                    </m:r>
                    <m:r>
                      <a:rPr lang="en-US" altLang="zh-CN" sz="2400" b="0" i="1" dirty="0" smtClean="0">
                        <a:latin typeface="Cambria Math" panose="02040503050406030204" pitchFamily="18" charset="0"/>
                        <a:ea typeface="楷体" panose="02010609060101010101" pitchFamily="49" charset="-122"/>
                      </a:rPr>
                      <m:t>𝑛</m:t>
                    </m:r>
                  </m:oMath>
                </a14:m>
                <a:r>
                  <a:rPr lang="zh-CN" altLang="en-US" sz="2400" b="0" dirty="0">
                    <a:latin typeface="楷体" panose="02010609060101010101" pitchFamily="49" charset="-122"/>
                    <a:ea typeface="楷体" panose="02010609060101010101" pitchFamily="49" charset="-122"/>
                  </a:rPr>
                  <a:t>型非齐次线性方程组，则</a:t>
                </a:r>
                <a:endParaRPr lang="en-US" altLang="zh-CN" sz="2400" b="0" dirty="0">
                  <a:latin typeface="楷体" panose="02010609060101010101" pitchFamily="49" charset="-122"/>
                  <a:ea typeface="楷体" panose="02010609060101010101" pitchFamily="49" charset="-122"/>
                </a:endParaRPr>
              </a:p>
              <a:p>
                <a:pPr algn="just"/>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1</a:t>
                </a:r>
                <a:r>
                  <a:rPr lang="zh-CN" altLang="en-US" sz="2400" b="0" dirty="0">
                    <a:latin typeface="楷体" panose="02010609060101010101" pitchFamily="49" charset="-122"/>
                    <a:ea typeface="楷体" panose="02010609060101010101" pitchFamily="49" charset="-122"/>
                  </a:rPr>
                  <a:t>）</a:t>
                </a:r>
                <a14:m>
                  <m:oMath xmlns:m="http://schemas.openxmlformats.org/officeDocument/2006/math">
                    <m:r>
                      <a:rPr lang="en-US" altLang="zh-CN" sz="2400" b="1" i="1" dirty="0" smtClean="0">
                        <a:latin typeface="Cambria Math" panose="02040503050406030204" pitchFamily="18" charset="0"/>
                        <a:ea typeface="楷体" panose="02010609060101010101" pitchFamily="49" charset="-122"/>
                      </a:rPr>
                      <m:t>𝑨</m:t>
                    </m:r>
                    <m:r>
                      <a:rPr lang="en-US" altLang="zh-CN" sz="2400" b="0" i="1" dirty="0" smtClean="0">
                        <a:latin typeface="Cambria Math" panose="02040503050406030204" pitchFamily="18" charset="0"/>
                        <a:ea typeface="楷体" panose="02010609060101010101" pitchFamily="49" charset="-122"/>
                      </a:rPr>
                      <m:t>𝑥</m:t>
                    </m:r>
                    <m:r>
                      <a:rPr lang="en-US" altLang="zh-CN" sz="2400" b="0" i="1" dirty="0" smtClean="0">
                        <a:latin typeface="Cambria Math" panose="02040503050406030204" pitchFamily="18" charset="0"/>
                        <a:ea typeface="楷体" panose="02010609060101010101" pitchFamily="49" charset="-122"/>
                      </a:rPr>
                      <m:t>=</m:t>
                    </m:r>
                    <m:r>
                      <a:rPr lang="en-US" altLang="zh-CN" sz="2400" b="0" i="1" dirty="0" smtClean="0">
                        <a:latin typeface="Cambria Math" panose="02040503050406030204" pitchFamily="18" charset="0"/>
                        <a:ea typeface="楷体" panose="02010609060101010101" pitchFamily="49" charset="-122"/>
                      </a:rPr>
                      <m:t>𝑏</m:t>
                    </m:r>
                  </m:oMath>
                </a14:m>
                <a:r>
                  <a:rPr lang="zh-CN" altLang="en-US" sz="2400" b="0" dirty="0">
                    <a:latin typeface="楷体" panose="02010609060101010101" pitchFamily="49" charset="-122"/>
                    <a:ea typeface="楷体" panose="02010609060101010101" pitchFamily="49" charset="-122"/>
                  </a:rPr>
                  <a:t>有解</a:t>
                </a:r>
                <a14:m>
                  <m:oMath xmlns:m="http://schemas.openxmlformats.org/officeDocument/2006/math">
                    <m:r>
                      <a:rPr lang="en-US" altLang="zh-CN" sz="2400" b="0" i="1" smtClean="0">
                        <a:latin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cs typeface="Cambria Math" panose="02040503050406030204" pitchFamily="18" charset="0"/>
                      </a:rPr>
                      <m:t>𝑟</m:t>
                    </m:r>
                    <m:d>
                      <m:dPr>
                        <m:ctrlPr>
                          <a:rPr lang="en-US" altLang="zh-CN" sz="2400" b="0" i="1" smtClean="0">
                            <a:latin typeface="Cambria Math" panose="02040503050406030204" pitchFamily="18" charset="0"/>
                            <a:cs typeface="Cambria Math" panose="02040503050406030204" pitchFamily="18" charset="0"/>
                          </a:rPr>
                        </m:ctrlPr>
                      </m:dPr>
                      <m:e>
                        <m:d>
                          <m:dPr>
                            <m:begChr m:val="["/>
                            <m:endChr m:val="]"/>
                            <m:ctrlPr>
                              <a:rPr lang="en-US" altLang="zh-CN" sz="2400" b="0" i="1" smtClean="0">
                                <a:latin typeface="Cambria Math" panose="02040503050406030204" pitchFamily="18" charset="0"/>
                                <a:cs typeface="Cambria Math" panose="02040503050406030204" pitchFamily="18" charset="0"/>
                              </a:rPr>
                            </m:ctrlPr>
                          </m:dPr>
                          <m:e>
                            <m:r>
                              <a:rPr lang="en-US" altLang="zh-CN" sz="2400" b="1" i="1" smtClean="0">
                                <a:latin typeface="Cambria Math" panose="02040503050406030204" pitchFamily="18" charset="0"/>
                                <a:cs typeface="Cambria Math" panose="02040503050406030204" pitchFamily="18" charset="0"/>
                              </a:rPr>
                              <m:t>𝑨</m:t>
                            </m:r>
                            <m:r>
                              <a:rPr lang="en-US" altLang="zh-CN" sz="2400" b="0" i="1" smtClean="0">
                                <a:latin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cs typeface="Cambria Math" panose="02040503050406030204" pitchFamily="18" charset="0"/>
                              </a:rPr>
                              <m:t>𝑏</m:t>
                            </m:r>
                          </m:e>
                        </m:d>
                      </m:e>
                    </m:d>
                    <m:r>
                      <a:rPr lang="en-US" altLang="zh-CN" sz="2400" b="0" i="1" smtClean="0">
                        <a:latin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cs typeface="Cambria Math" panose="02040503050406030204" pitchFamily="18" charset="0"/>
                      </a:rPr>
                      <m:t>𝑟</m:t>
                    </m:r>
                    <m:r>
                      <a:rPr lang="en-US" altLang="zh-CN" sz="2400" b="0" i="1" smtClean="0">
                        <a:latin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cs typeface="Cambria Math" panose="02040503050406030204" pitchFamily="18" charset="0"/>
                      </a:rPr>
                      <m:t>𝐴</m:t>
                    </m:r>
                    <m:r>
                      <a:rPr lang="en-US" altLang="zh-CN" sz="2400" b="0" i="1" smtClean="0">
                        <a:latin typeface="Cambria Math" panose="02040503050406030204" pitchFamily="18" charset="0"/>
                        <a:cs typeface="Cambria Math" panose="02040503050406030204" pitchFamily="18" charset="0"/>
                      </a:rPr>
                      <m:t>)</m:t>
                    </m:r>
                  </m:oMath>
                </a14:m>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pPr algn="just"/>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2</a:t>
                </a:r>
                <a:r>
                  <a:rPr lang="zh-CN" altLang="en-US" sz="2400" b="0" dirty="0">
                    <a:latin typeface="楷体" panose="02010609060101010101" pitchFamily="49" charset="-122"/>
                    <a:ea typeface="楷体" panose="02010609060101010101" pitchFamily="49" charset="-122"/>
                  </a:rPr>
                  <a:t>）</a:t>
                </a:r>
                <a14:m>
                  <m:oMath xmlns:m="http://schemas.openxmlformats.org/officeDocument/2006/math">
                    <m:r>
                      <a:rPr lang="en-US" altLang="zh-CN" sz="2400" b="1" i="1" dirty="0" smtClean="0">
                        <a:latin typeface="Cambria Math" panose="02040503050406030204" pitchFamily="18" charset="0"/>
                        <a:ea typeface="楷体" panose="02010609060101010101" pitchFamily="49" charset="-122"/>
                      </a:rPr>
                      <m:t>𝑨</m:t>
                    </m:r>
                    <m:r>
                      <a:rPr lang="en-US" altLang="zh-CN" sz="2400" b="0" i="1" dirty="0" smtClean="0">
                        <a:latin typeface="Cambria Math" panose="02040503050406030204" pitchFamily="18" charset="0"/>
                        <a:ea typeface="楷体" panose="02010609060101010101" pitchFamily="49" charset="-122"/>
                      </a:rPr>
                      <m:t>𝑥</m:t>
                    </m:r>
                    <m:r>
                      <a:rPr lang="en-US" altLang="zh-CN" sz="2400" b="0" i="1" dirty="0" smtClean="0">
                        <a:latin typeface="Cambria Math" panose="02040503050406030204" pitchFamily="18" charset="0"/>
                        <a:ea typeface="楷体" panose="02010609060101010101" pitchFamily="49" charset="-122"/>
                      </a:rPr>
                      <m:t>=</m:t>
                    </m:r>
                    <m:r>
                      <a:rPr lang="en-US" altLang="zh-CN" sz="2400" b="0" i="1" dirty="0" smtClean="0">
                        <a:latin typeface="Cambria Math" panose="02040503050406030204" pitchFamily="18" charset="0"/>
                        <a:ea typeface="楷体" panose="02010609060101010101" pitchFamily="49" charset="-122"/>
                      </a:rPr>
                      <m:t>𝑏</m:t>
                    </m:r>
                  </m:oMath>
                </a14:m>
                <a:r>
                  <a:rPr lang="zh-CN" altLang="en-US" sz="2400" b="0" dirty="0">
                    <a:latin typeface="楷体" panose="02010609060101010101" pitchFamily="49" charset="-122"/>
                    <a:ea typeface="楷体" panose="02010609060101010101" pitchFamily="49" charset="-122"/>
                  </a:rPr>
                  <a:t>有唯一解</a:t>
                </a:r>
                <a14:m>
                  <m:oMath xmlns:m="http://schemas.openxmlformats.org/officeDocument/2006/math">
                    <m:r>
                      <a:rPr lang="en-US" altLang="zh-CN" sz="2400" b="0" i="1" smtClean="0">
                        <a:latin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cs typeface="Cambria Math" panose="02040503050406030204" pitchFamily="18" charset="0"/>
                      </a:rPr>
                      <m:t>𝑟</m:t>
                    </m:r>
                    <m:d>
                      <m:dPr>
                        <m:ctrlPr>
                          <a:rPr lang="en-US" altLang="zh-CN" sz="2400" b="0" i="1" smtClean="0">
                            <a:latin typeface="Cambria Math" panose="02040503050406030204" pitchFamily="18" charset="0"/>
                            <a:cs typeface="Cambria Math" panose="02040503050406030204" pitchFamily="18" charset="0"/>
                          </a:rPr>
                        </m:ctrlPr>
                      </m:dPr>
                      <m:e>
                        <m:d>
                          <m:dPr>
                            <m:begChr m:val="["/>
                            <m:endChr m:val="]"/>
                            <m:ctrlPr>
                              <a:rPr lang="en-US" altLang="zh-CN" sz="2400" b="0" i="1" smtClean="0">
                                <a:latin typeface="Cambria Math" panose="02040503050406030204" pitchFamily="18" charset="0"/>
                                <a:cs typeface="Cambria Math" panose="02040503050406030204" pitchFamily="18" charset="0"/>
                              </a:rPr>
                            </m:ctrlPr>
                          </m:dPr>
                          <m:e>
                            <m:r>
                              <a:rPr lang="en-US" altLang="zh-CN" sz="2400" b="1" i="1" smtClean="0">
                                <a:latin typeface="Cambria Math" panose="02040503050406030204" pitchFamily="18" charset="0"/>
                                <a:cs typeface="Cambria Math" panose="02040503050406030204" pitchFamily="18" charset="0"/>
                              </a:rPr>
                              <m:t>𝑨</m:t>
                            </m:r>
                            <m:r>
                              <a:rPr lang="en-US" altLang="zh-CN" sz="2400" b="0" i="1" smtClean="0">
                                <a:latin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cs typeface="Cambria Math" panose="02040503050406030204" pitchFamily="18" charset="0"/>
                              </a:rPr>
                              <m:t>𝑏</m:t>
                            </m:r>
                          </m:e>
                        </m:d>
                      </m:e>
                    </m:d>
                    <m:r>
                      <a:rPr lang="en-US" altLang="zh-CN" sz="2400" b="0" i="1" smtClean="0">
                        <a:latin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cs typeface="Cambria Math" panose="02040503050406030204" pitchFamily="18" charset="0"/>
                      </a:rPr>
                      <m:t>𝑟</m:t>
                    </m:r>
                    <m:d>
                      <m:dPr>
                        <m:ctrlPr>
                          <a:rPr lang="en-US" altLang="zh-CN" sz="2400" b="0" i="1" smtClean="0">
                            <a:latin typeface="Cambria Math" panose="02040503050406030204" pitchFamily="18" charset="0"/>
                            <a:cs typeface="Cambria Math" panose="02040503050406030204" pitchFamily="18" charset="0"/>
                          </a:rPr>
                        </m:ctrlPr>
                      </m:dPr>
                      <m:e>
                        <m:r>
                          <a:rPr lang="en-US" altLang="zh-CN" sz="2400" b="1" i="1" smtClean="0">
                            <a:latin typeface="Cambria Math" panose="02040503050406030204" pitchFamily="18" charset="0"/>
                            <a:cs typeface="Cambria Math" panose="02040503050406030204" pitchFamily="18" charset="0"/>
                          </a:rPr>
                          <m:t>𝑨</m:t>
                        </m:r>
                      </m:e>
                    </m:d>
                    <m:r>
                      <a:rPr lang="en-US" altLang="zh-CN" sz="2400" b="0" i="1" smtClean="0">
                        <a:latin typeface="Cambria Math" panose="02040503050406030204" pitchFamily="18" charset="0"/>
                        <a:cs typeface="Cambria Math" panose="02040503050406030204" pitchFamily="18" charset="0"/>
                      </a:rPr>
                      <m:t>=</m:t>
                    </m:r>
                    <m:r>
                      <a:rPr lang="en-US" altLang="zh-CN" sz="2400" b="0" i="1" smtClean="0">
                        <a:latin typeface="Cambria Math" panose="02040503050406030204" pitchFamily="18" charset="0"/>
                        <a:cs typeface="Cambria Math" panose="02040503050406030204" pitchFamily="18" charset="0"/>
                      </a:rPr>
                      <m:t>𝑛</m:t>
                    </m:r>
                  </m:oMath>
                </a14:m>
                <a:r>
                  <a:rPr lang="en-US" altLang="zh-CN" sz="2400" b="0" dirty="0">
                    <a:latin typeface="楷体" panose="02010609060101010101" pitchFamily="49" charset="-122"/>
                    <a:ea typeface="楷体" panose="02010609060101010101" pitchFamily="49" charset="-122"/>
                  </a:rPr>
                  <a:t>.</a:t>
                </a:r>
                <a:endParaRPr lang="zh-CN" altLang="en-US" sz="2400" b="0" dirty="0">
                  <a:latin typeface="楷体" panose="02010609060101010101" pitchFamily="49" charset="-122"/>
                  <a:ea typeface="楷体" panose="02010609060101010101" pitchFamily="49" charset="-122"/>
                </a:endParaRPr>
              </a:p>
            </p:txBody>
          </p:sp>
        </mc:Choice>
        <mc:Fallback xmlns="">
          <p:sp>
            <p:nvSpPr>
              <p:cNvPr id="6" name="文本框 5">
                <a:extLst>
                  <a:ext uri="{FF2B5EF4-FFF2-40B4-BE49-F238E27FC236}">
                    <a16:creationId xmlns:a16="http://schemas.microsoft.com/office/drawing/2014/main" id="{BAB6464D-9C9A-91B4-42FD-2C9708C9F6F5}"/>
                  </a:ext>
                </a:extLst>
              </p:cNvPr>
              <p:cNvSpPr txBox="1">
                <a:spLocks noRot="1" noChangeAspect="1" noMove="1" noResize="1" noEditPoints="1" noAdjustHandles="1" noChangeArrowheads="1" noChangeShapeType="1" noTextEdit="1"/>
              </p:cNvSpPr>
              <p:nvPr/>
            </p:nvSpPr>
            <p:spPr>
              <a:xfrm>
                <a:off x="687458" y="4293096"/>
                <a:ext cx="7700966" cy="1200329"/>
              </a:xfrm>
              <a:prstGeom prst="rect">
                <a:avLst/>
              </a:prstGeom>
              <a:blipFill>
                <a:blip r:embed="rId3"/>
                <a:stretch>
                  <a:fillRect l="-1267" t="-5584" b="-9137"/>
                </a:stretch>
              </a:blipFill>
            </p:spPr>
            <p:txBody>
              <a:bodyPr/>
              <a:lstStyle/>
              <a:p>
                <a:r>
                  <a:rPr lang="zh-CN" alt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练习：</a:t>
            </a:r>
          </a:p>
        </p:txBody>
      </p:sp>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57200" y="1340768"/>
                <a:ext cx="8229600" cy="5328592"/>
              </a:xfrm>
            </p:spPr>
            <p:txBody>
              <a:bodyPr/>
              <a:lstStyle/>
              <a:p>
                <a:pPr marL="0" indent="0">
                  <a:buNone/>
                </a:pPr>
                <a:r>
                  <a:rPr kumimoji="1" lang="zh-CN" altLang="en-US" sz="2400" dirty="0">
                    <a:latin typeface="楷体" panose="02010609060101010101" pitchFamily="49" charset="-122"/>
                    <a:ea typeface="楷体" panose="02010609060101010101" pitchFamily="49" charset="-122"/>
                  </a:rPr>
                  <a:t>确定下面矩阵的秩</a:t>
                </a:r>
                <a:r>
                  <a:rPr kumimoji="1" lang="zh-CN" altLang="en-US" sz="2400" dirty="0">
                    <a:solidFill>
                      <a:srgbClr val="FF0000"/>
                    </a:solidFill>
                    <a:latin typeface="楷体" panose="02010609060101010101" pitchFamily="49" charset="-122"/>
                    <a:ea typeface="楷体" panose="02010609060101010101" pitchFamily="49" charset="-122"/>
                  </a:rPr>
                  <a:t>？</a:t>
                </a:r>
                <a:endParaRPr kumimoji="1" lang="en-US" altLang="zh-CN" sz="2400" dirty="0">
                  <a:solidFill>
                    <a:srgbClr val="FF0000"/>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FF0000"/>
                  </a:solidFill>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1" i="1">
                          <a:latin typeface="Cambria Math" panose="02040503050406030204" pitchFamily="18" charset="0"/>
                        </a:rPr>
                        <m:t>𝑨</m:t>
                      </m:r>
                      <m:r>
                        <a:rPr kumimoji="1" lang="en-US" altLang="zh-CN" sz="2400" i="1">
                          <a:latin typeface="Cambria Math" panose="02040503050406030204" pitchFamily="18" charset="0"/>
                        </a:rPr>
                        <m:t>=</m:t>
                      </m:r>
                      <m:d>
                        <m:dPr>
                          <m:begChr m:val="["/>
                          <m:endChr m:val="]"/>
                          <m:ctrlPr>
                            <a:rPr kumimoji="1" lang="en-US" altLang="zh-CN" sz="2400" i="1">
                              <a:latin typeface="Cambria Math" panose="02040503050406030204" pitchFamily="18" charset="0"/>
                            </a:rPr>
                          </m:ctrlPr>
                        </m:dPr>
                        <m:e>
                          <m:m>
                            <m:mPr>
                              <m:mcs>
                                <m:mc>
                                  <m:mcPr>
                                    <m:count m:val="3"/>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1</m:t>
                                </m:r>
                              </m:e>
                              <m:e>
                                <m:r>
                                  <a:rPr kumimoji="1" lang="en-US" altLang="zh-CN" sz="2400" b="0" i="1" smtClean="0">
                                    <a:latin typeface="Cambria Math" panose="02040503050406030204" pitchFamily="18" charset="0"/>
                                  </a:rPr>
                                  <m:t>2</m:t>
                                </m:r>
                              </m:e>
                              <m:e>
                                <m:r>
                                  <a:rPr kumimoji="1" lang="en-US" altLang="zh-CN" sz="2400" i="1">
                                    <a:latin typeface="Cambria Math" panose="02040503050406030204" pitchFamily="18" charset="0"/>
                                  </a:rPr>
                                  <m:t>1</m:t>
                                </m:r>
                              </m:e>
                            </m:mr>
                            <m:mr>
                              <m:e>
                                <m:r>
                                  <a:rPr kumimoji="1" lang="en-US" altLang="zh-CN" sz="2400" b="0" i="1" smtClean="0">
                                    <a:latin typeface="Cambria Math" panose="02040503050406030204" pitchFamily="18" charset="0"/>
                                  </a:rPr>
                                  <m:t>−2</m:t>
                                </m:r>
                              </m:e>
                              <m:e>
                                <m:r>
                                  <a:rPr kumimoji="1" lang="en-US" altLang="zh-CN" sz="2400" b="0" i="1" smtClean="0">
                                    <a:latin typeface="Cambria Math" panose="02040503050406030204" pitchFamily="18" charset="0"/>
                                  </a:rPr>
                                  <m:t>−3</m:t>
                                </m:r>
                              </m:e>
                              <m:e>
                                <m:r>
                                  <a:rPr kumimoji="1" lang="en-US" altLang="zh-CN" sz="2400" i="1">
                                    <a:latin typeface="Cambria Math" panose="02040503050406030204" pitchFamily="18" charset="0"/>
                                  </a:rPr>
                                  <m:t>1</m:t>
                                </m:r>
                              </m:e>
                            </m:mr>
                            <m:mr>
                              <m:e>
                                <m:r>
                                  <a:rPr kumimoji="1" lang="en-US" altLang="zh-CN" sz="2400" b="0" i="1" smtClean="0">
                                    <a:latin typeface="Cambria Math" panose="02040503050406030204" pitchFamily="18" charset="0"/>
                                  </a:rPr>
                                  <m:t>3</m:t>
                                </m:r>
                              </m:e>
                              <m:e>
                                <m:r>
                                  <a:rPr kumimoji="1" lang="en-US" altLang="zh-CN" sz="2400" b="0" i="1" smtClean="0">
                                    <a:latin typeface="Cambria Math" panose="02040503050406030204" pitchFamily="18" charset="0"/>
                                  </a:rPr>
                                  <m:t>5</m:t>
                                </m:r>
                              </m:e>
                              <m:e>
                                <m:r>
                                  <a:rPr kumimoji="1" lang="en-US" altLang="zh-CN" sz="2400" i="1">
                                    <a:latin typeface="Cambria Math" panose="02040503050406030204" pitchFamily="18" charset="0"/>
                                  </a:rPr>
                                  <m:t>0</m:t>
                                </m:r>
                              </m:e>
                            </m:mr>
                          </m:m>
                        </m:e>
                      </m:d>
                    </m:oMath>
                  </m:oMathPara>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800" dirty="0"/>
              </a:p>
            </p:txBody>
          </p:sp>
        </mc:Choice>
        <mc:Fallback xmlns="">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3"/>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解集的参数化表示</a:t>
            </a:r>
            <a:endParaRPr lang="zh-CN" altLang="en-US" dirty="0">
              <a:latin typeface="楷体" panose="02010609060101010101" pitchFamily="49" charset="-122"/>
              <a:ea typeface="楷体" panose="02010609060101010101" pitchFamily="49" charset="-122"/>
            </a:endParaRPr>
          </a:p>
        </p:txBody>
      </p:sp>
      <p:sp>
        <p:nvSpPr>
          <p:cNvPr id="3" name="文本框 2"/>
          <p:cNvSpPr txBox="1"/>
          <p:nvPr/>
        </p:nvSpPr>
        <p:spPr>
          <a:xfrm>
            <a:off x="971600" y="2132856"/>
            <a:ext cx="6040436" cy="461665"/>
          </a:xfrm>
          <a:prstGeom prst="rect">
            <a:avLst/>
          </a:prstGeom>
          <a:noFill/>
        </p:spPr>
        <p:txBody>
          <a:bodyPr wrap="none" rtlCol="0">
            <a:spAutoFit/>
          </a:bodyPr>
          <a:lstStyle/>
          <a:p>
            <a:r>
              <a:rPr lang="zh-CN" altLang="en-US" sz="2400" b="0" dirty="0">
                <a:latin typeface="楷体" panose="02010609060101010101" pitchFamily="49" charset="-122"/>
                <a:ea typeface="楷体" panose="02010609060101010101" pitchFamily="49" charset="-122"/>
              </a:rPr>
              <a:t>我们利用方程来将上述解集写成</a:t>
            </a:r>
            <a:r>
              <a:rPr lang="zh-CN" altLang="en-US" sz="2400" dirty="0">
                <a:latin typeface="楷体" panose="02010609060101010101" pitchFamily="49" charset="-122"/>
                <a:ea typeface="楷体" panose="02010609060101010101" pitchFamily="49" charset="-122"/>
              </a:rPr>
              <a:t>向量形式：</a:t>
            </a:r>
            <a:endParaRPr kumimoji="1" lang="zh-CN" altLang="en-US" sz="24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1557785" y="2896532"/>
            <a:ext cx="5385350" cy="1556052"/>
          </a:xfrm>
          <a:prstGeom prst="rect">
            <a:avLst/>
          </a:prstGeom>
        </p:spPr>
      </p:pic>
      <p:pic>
        <p:nvPicPr>
          <p:cNvPr id="8" name="图片 7"/>
          <p:cNvPicPr>
            <a:picLocks noChangeAspect="1"/>
          </p:cNvPicPr>
          <p:nvPr/>
        </p:nvPicPr>
        <p:blipFill>
          <a:blip r:embed="rId3"/>
          <a:stretch>
            <a:fillRect/>
          </a:stretch>
        </p:blipFill>
        <p:spPr>
          <a:xfrm>
            <a:off x="2411760" y="4609253"/>
            <a:ext cx="3677400" cy="144587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练习：</a:t>
            </a:r>
          </a:p>
        </p:txBody>
      </p:sp>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57200" y="1340768"/>
                <a:ext cx="8229600" cy="5328592"/>
              </a:xfrm>
            </p:spPr>
            <p:txBody>
              <a:bodyPr/>
              <a:lstStyle/>
              <a:p>
                <a:pPr marL="0" indent="0">
                  <a:buNone/>
                </a:pPr>
                <a:r>
                  <a:rPr kumimoji="1" lang="zh-CN" altLang="en-US" sz="2400" dirty="0">
                    <a:latin typeface="楷体" panose="02010609060101010101" pitchFamily="49" charset="-122"/>
                    <a:ea typeface="楷体" panose="02010609060101010101" pitchFamily="49" charset="-122"/>
                  </a:rPr>
                  <a:t>确定下面矩阵的秩</a:t>
                </a:r>
                <a:r>
                  <a:rPr kumimoji="1" lang="zh-CN" altLang="en-US" sz="2400" dirty="0">
                    <a:solidFill>
                      <a:srgbClr val="FF0000"/>
                    </a:solidFill>
                    <a:latin typeface="楷体" panose="02010609060101010101" pitchFamily="49" charset="-122"/>
                    <a:ea typeface="楷体" panose="02010609060101010101" pitchFamily="49" charset="-122"/>
                  </a:rPr>
                  <a:t>？</a:t>
                </a:r>
                <a:endParaRPr kumimoji="1" lang="en-US" altLang="zh-CN" sz="2400" dirty="0">
                  <a:solidFill>
                    <a:srgbClr val="FF0000"/>
                  </a:solidFill>
                  <a:latin typeface="楷体" panose="02010609060101010101" pitchFamily="49" charset="-122"/>
                  <a:ea typeface="楷体" panose="02010609060101010101" pitchFamily="49" charset="-122"/>
                </a:endParaRPr>
              </a:p>
              <a:p>
                <a:pPr marL="0" indent="0">
                  <a:buNone/>
                </a:pPr>
                <a:endParaRPr kumimoji="1" lang="en-US" altLang="zh-CN" sz="2400" dirty="0">
                  <a:solidFill>
                    <a:srgbClr val="FF0000"/>
                  </a:solidFill>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sz="2400" b="1" i="1">
                          <a:latin typeface="Cambria Math" panose="02040503050406030204" pitchFamily="18" charset="0"/>
                        </a:rPr>
                        <m:t>𝑨</m:t>
                      </m:r>
                      <m:r>
                        <a:rPr kumimoji="1" lang="en-US" altLang="zh-CN" sz="2400" i="1">
                          <a:latin typeface="Cambria Math" panose="02040503050406030204" pitchFamily="18" charset="0"/>
                        </a:rPr>
                        <m:t>=</m:t>
                      </m:r>
                      <m:d>
                        <m:dPr>
                          <m:begChr m:val="["/>
                          <m:endChr m:val="]"/>
                          <m:ctrlPr>
                            <a:rPr kumimoji="1" lang="en-US" altLang="zh-CN" sz="2400" i="1">
                              <a:latin typeface="Cambria Math" panose="02040503050406030204" pitchFamily="18" charset="0"/>
                            </a:rPr>
                          </m:ctrlPr>
                        </m:dPr>
                        <m:e>
                          <m:m>
                            <m:mPr>
                              <m:mcs>
                                <m:mc>
                                  <m:mcPr>
                                    <m:count m:val="3"/>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1</m:t>
                                </m:r>
                              </m:e>
                              <m:e>
                                <m:r>
                                  <a:rPr kumimoji="1" lang="en-US" altLang="zh-CN" sz="2400" b="0" i="1" smtClean="0">
                                    <a:latin typeface="Cambria Math" panose="02040503050406030204" pitchFamily="18" charset="0"/>
                                  </a:rPr>
                                  <m:t>2</m:t>
                                </m:r>
                              </m:e>
                              <m:e>
                                <m:r>
                                  <a:rPr kumimoji="1" lang="en-US" altLang="zh-CN" sz="2400" i="1">
                                    <a:latin typeface="Cambria Math" panose="02040503050406030204" pitchFamily="18" charset="0"/>
                                  </a:rPr>
                                  <m:t>1</m:t>
                                </m:r>
                              </m:e>
                            </m:mr>
                            <m:mr>
                              <m:e>
                                <m:r>
                                  <a:rPr kumimoji="1" lang="en-US" altLang="zh-CN" sz="2400" b="0" i="1" smtClean="0">
                                    <a:latin typeface="Cambria Math" panose="02040503050406030204" pitchFamily="18" charset="0"/>
                                  </a:rPr>
                                  <m:t>−2</m:t>
                                </m:r>
                              </m:e>
                              <m:e>
                                <m:r>
                                  <a:rPr kumimoji="1" lang="en-US" altLang="zh-CN" sz="2400" b="0" i="1" smtClean="0">
                                    <a:latin typeface="Cambria Math" panose="02040503050406030204" pitchFamily="18" charset="0"/>
                                  </a:rPr>
                                  <m:t>−3</m:t>
                                </m:r>
                              </m:e>
                              <m:e>
                                <m:r>
                                  <a:rPr kumimoji="1" lang="en-US" altLang="zh-CN" sz="2400" i="1">
                                    <a:latin typeface="Cambria Math" panose="02040503050406030204" pitchFamily="18" charset="0"/>
                                  </a:rPr>
                                  <m:t>1</m:t>
                                </m:r>
                              </m:e>
                            </m:mr>
                            <m:mr>
                              <m:e>
                                <m:r>
                                  <a:rPr kumimoji="1" lang="en-US" altLang="zh-CN" sz="2400" b="0" i="1" smtClean="0">
                                    <a:latin typeface="Cambria Math" panose="02040503050406030204" pitchFamily="18" charset="0"/>
                                  </a:rPr>
                                  <m:t>3</m:t>
                                </m:r>
                              </m:e>
                              <m:e>
                                <m:r>
                                  <a:rPr kumimoji="1" lang="en-US" altLang="zh-CN" sz="2400" b="0" i="1" smtClean="0">
                                    <a:latin typeface="Cambria Math" panose="02040503050406030204" pitchFamily="18" charset="0"/>
                                  </a:rPr>
                                  <m:t>5</m:t>
                                </m:r>
                              </m:e>
                              <m:e>
                                <m:r>
                                  <a:rPr kumimoji="1" lang="en-US" altLang="zh-CN" sz="2400" i="1">
                                    <a:latin typeface="Cambria Math" panose="02040503050406030204" pitchFamily="18" charset="0"/>
                                  </a:rPr>
                                  <m:t>0</m:t>
                                </m:r>
                              </m:e>
                            </m:mr>
                          </m:m>
                        </m:e>
                      </m:d>
                    </m:oMath>
                  </m:oMathPara>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行阶梯型：</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3"/>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1</m:t>
                                </m:r>
                              </m:e>
                              <m:e>
                                <m:r>
                                  <a:rPr kumimoji="1" lang="en-US" altLang="zh-CN" sz="2400" i="1">
                                    <a:latin typeface="Cambria Math" panose="02040503050406030204" pitchFamily="18" charset="0"/>
                                  </a:rPr>
                                  <m:t>2</m:t>
                                </m:r>
                              </m:e>
                              <m:e>
                                <m:r>
                                  <a:rPr kumimoji="1" lang="en-US" altLang="zh-CN" sz="2400" i="1">
                                    <a:latin typeface="Cambria Math" panose="02040503050406030204" pitchFamily="18" charset="0"/>
                                  </a:rPr>
                                  <m:t>1</m:t>
                                </m:r>
                              </m:e>
                            </m:mr>
                            <m:mr>
                              <m:e>
                                <m:r>
                                  <a:rPr kumimoji="1" lang="en-US" altLang="zh-CN" sz="2400" i="1">
                                    <a:latin typeface="Cambria Math" panose="02040503050406030204" pitchFamily="18" charset="0"/>
                                  </a:rPr>
                                  <m:t>−2</m:t>
                                </m:r>
                              </m:e>
                              <m:e>
                                <m:r>
                                  <a:rPr kumimoji="1" lang="en-US" altLang="zh-CN" sz="2400" i="1">
                                    <a:latin typeface="Cambria Math" panose="02040503050406030204" pitchFamily="18" charset="0"/>
                                  </a:rPr>
                                  <m:t>−3</m:t>
                                </m:r>
                              </m:e>
                              <m:e>
                                <m:r>
                                  <a:rPr kumimoji="1" lang="en-US" altLang="zh-CN" sz="2400" i="1">
                                    <a:latin typeface="Cambria Math" panose="02040503050406030204" pitchFamily="18" charset="0"/>
                                  </a:rPr>
                                  <m:t>1</m:t>
                                </m:r>
                              </m:e>
                            </m:mr>
                            <m:mr>
                              <m:e>
                                <m:r>
                                  <a:rPr kumimoji="1" lang="en-US" altLang="zh-CN" sz="2400" i="1">
                                    <a:latin typeface="Cambria Math" panose="02040503050406030204" pitchFamily="18" charset="0"/>
                                  </a:rPr>
                                  <m:t>3</m:t>
                                </m:r>
                              </m:e>
                              <m:e>
                                <m:r>
                                  <a:rPr kumimoji="1" lang="en-US" altLang="zh-CN" sz="2400" i="1">
                                    <a:latin typeface="Cambria Math" panose="02040503050406030204" pitchFamily="18" charset="0"/>
                                  </a:rPr>
                                  <m:t>5</m:t>
                                </m:r>
                              </m:e>
                              <m:e>
                                <m:r>
                                  <a:rPr kumimoji="1" lang="en-US" altLang="zh-CN" sz="2400" i="1">
                                    <a:latin typeface="Cambria Math" panose="02040503050406030204" pitchFamily="18" charset="0"/>
                                  </a:rPr>
                                  <m:t>0</m:t>
                                </m:r>
                              </m:e>
                            </m:mr>
                          </m:m>
                        </m:e>
                      </m:d>
                      <m:r>
                        <a:rPr kumimoji="1" lang="zh-CN" altLang="en-US" sz="2400" b="0" i="1" smtClean="0">
                          <a:latin typeface="Cambria Math" panose="02040503050406030204" pitchFamily="18" charset="0"/>
                        </a:rPr>
                        <m:t> ⇝</m:t>
                      </m:r>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ea typeface="Cambria Math" panose="02040503050406030204" pitchFamily="18" charset="0"/>
                        </a:rPr>
                        <m:t>⇝</m:t>
                      </m:r>
                      <m:d>
                        <m:dPr>
                          <m:begChr m:val="["/>
                          <m:endChr m:val="]"/>
                          <m:ctrlPr>
                            <a:rPr kumimoji="1" lang="en-US" altLang="zh-CN" sz="2400" i="1">
                              <a:latin typeface="Cambria Math" panose="02040503050406030204" pitchFamily="18" charset="0"/>
                            </a:rPr>
                          </m:ctrlPr>
                        </m:dPr>
                        <m:e>
                          <m:m>
                            <m:mPr>
                              <m:mcs>
                                <m:mc>
                                  <m:mcPr>
                                    <m:count m:val="3"/>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1</m:t>
                                </m:r>
                              </m:e>
                              <m:e>
                                <m:r>
                                  <a:rPr kumimoji="1" lang="en-US" altLang="zh-CN" sz="2400" i="1">
                                    <a:latin typeface="Cambria Math" panose="02040503050406030204" pitchFamily="18" charset="0"/>
                                  </a:rPr>
                                  <m:t>2</m:t>
                                </m:r>
                              </m:e>
                              <m:e>
                                <m:r>
                                  <a:rPr kumimoji="1" lang="en-US" altLang="zh-CN" sz="2400" i="1">
                                    <a:latin typeface="Cambria Math" panose="02040503050406030204" pitchFamily="18" charset="0"/>
                                  </a:rPr>
                                  <m:t>1</m:t>
                                </m:r>
                              </m:e>
                            </m:mr>
                            <m:mr>
                              <m:e>
                                <m:r>
                                  <a:rPr kumimoji="1" lang="en-US" altLang="zh-CN" sz="2400" b="0" i="1" smtClean="0">
                                    <a:latin typeface="Cambria Math" panose="02040503050406030204" pitchFamily="18" charset="0"/>
                                  </a:rPr>
                                  <m:t>0</m:t>
                                </m:r>
                              </m:e>
                              <m:e>
                                <m:r>
                                  <a:rPr kumimoji="1" lang="en-US" altLang="zh-CN" sz="2400" b="0" i="1" smtClean="0">
                                    <a:latin typeface="Cambria Math" panose="02040503050406030204" pitchFamily="18" charset="0"/>
                                  </a:rPr>
                                  <m:t>1</m:t>
                                </m:r>
                              </m:e>
                              <m:e>
                                <m:r>
                                  <a:rPr kumimoji="1" lang="en-US" altLang="zh-CN" sz="2400" b="0" i="1" smtClean="0">
                                    <a:latin typeface="Cambria Math" panose="02040503050406030204" pitchFamily="18" charset="0"/>
                                  </a:rPr>
                                  <m:t>3</m:t>
                                </m:r>
                              </m:e>
                            </m:mr>
                            <m:mr>
                              <m:e>
                                <m:r>
                                  <a:rPr kumimoji="1" lang="en-US" altLang="zh-CN" sz="2400" b="0" i="1" smtClean="0">
                                    <a:latin typeface="Cambria Math" panose="02040503050406030204" pitchFamily="18" charset="0"/>
                                  </a:rPr>
                                  <m:t>0</m:t>
                                </m:r>
                              </m:e>
                              <m:e>
                                <m:r>
                                  <a:rPr kumimoji="1" lang="en-US" altLang="zh-CN" sz="2400" b="0" i="1" smtClean="0">
                                    <a:latin typeface="Cambria Math" panose="02040503050406030204" pitchFamily="18" charset="0"/>
                                  </a:rPr>
                                  <m:t>0</m:t>
                                </m:r>
                              </m:e>
                              <m:e>
                                <m:r>
                                  <a:rPr kumimoji="1" lang="en-US" altLang="zh-CN" sz="2400" i="1">
                                    <a:latin typeface="Cambria Math" panose="02040503050406030204" pitchFamily="18" charset="0"/>
                                  </a:rPr>
                                  <m:t>0</m:t>
                                </m:r>
                              </m:e>
                            </m:mr>
                          </m:m>
                        </m:e>
                      </m:d>
                    </m:oMath>
                  </m:oMathPara>
                </a14:m>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有两个线性无关的行</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列，因此</a:t>
                </a:r>
                <a:r>
                  <a:rPr kumimoji="1" lang="en-US" altLang="zh-CN" sz="2400" dirty="0">
                    <a:latin typeface="楷体" panose="02010609060101010101" pitchFamily="49" charset="-122"/>
                    <a:ea typeface="楷体" panose="02010609060101010101" pitchFamily="49" charset="-122"/>
                  </a:rPr>
                  <a:t> </a:t>
                </a:r>
                <a14:m>
                  <m:oMath xmlns:m="http://schemas.openxmlformats.org/officeDocument/2006/math">
                    <m:r>
                      <m:rPr>
                        <m:sty m:val="p"/>
                      </m:rPr>
                      <a:rPr kumimoji="1" lang="en-US" altLang="zh-CN" sz="2400" i="1">
                        <a:latin typeface="Cambria Math" panose="02040503050406030204" pitchFamily="18" charset="0"/>
                      </a:rPr>
                      <m:t>r</m:t>
                    </m:r>
                    <m:r>
                      <a:rPr kumimoji="1" lang="en-US" altLang="zh-CN" sz="2400" i="1">
                        <a:latin typeface="Cambria Math" panose="02040503050406030204" pitchFamily="18" charset="0"/>
                      </a:rPr>
                      <m:t>𝑎𝑛</m:t>
                    </m:r>
                    <m:r>
                      <m:rPr>
                        <m:sty m:val="p"/>
                      </m:rPr>
                      <a:rPr kumimoji="1" lang="en-US" altLang="zh-CN" sz="2400" i="1">
                        <a:latin typeface="Cambria Math" panose="02040503050406030204" pitchFamily="18" charset="0"/>
                      </a:rPr>
                      <m:t>k</m:t>
                    </m:r>
                    <m:d>
                      <m:dPr>
                        <m:ctrlPr>
                          <a:rPr kumimoji="1" lang="en-US" altLang="zh-CN" sz="2400" i="1">
                            <a:latin typeface="Cambria Math" panose="02040503050406030204" pitchFamily="18" charset="0"/>
                          </a:rPr>
                        </m:ctrlPr>
                      </m:dPr>
                      <m:e>
                        <m:r>
                          <a:rPr kumimoji="1" lang="en-US" altLang="zh-CN" sz="2400" b="1" i="1">
                            <a:latin typeface="Cambria Math" panose="02040503050406030204" pitchFamily="18" charset="0"/>
                          </a:rPr>
                          <m:t>𝑨</m:t>
                        </m:r>
                      </m:e>
                    </m:d>
                    <m:r>
                      <a:rPr kumimoji="1" lang="en-US" altLang="zh-CN" sz="2400" b="1" i="1">
                        <a:latin typeface="Cambria Math" panose="02040503050406030204" pitchFamily="18" charset="0"/>
                      </a:rPr>
                      <m:t>=</m:t>
                    </m:r>
                  </m:oMath>
                </a14:m>
                <a:r>
                  <a:rPr kumimoji="1" lang="en-US" altLang="zh-CN" sz="2400" dirty="0">
                    <a:latin typeface="楷体" panose="02010609060101010101" pitchFamily="49" charset="-122"/>
                    <a:ea typeface="楷体" panose="02010609060101010101" pitchFamily="49" charset="-122"/>
                  </a:rPr>
                  <a:t> 2</a:t>
                </a:r>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800" dirty="0"/>
              </a:p>
            </p:txBody>
          </p:sp>
        </mc:Choice>
        <mc:Fallback xmlns="">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3"/>
                <a:stretch>
                  <a:fillRect t="-5" b="-278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练习</a:t>
            </a:r>
          </a:p>
        </p:txBody>
      </p:sp>
      <mc:AlternateContent xmlns:mc="http://schemas.openxmlformats.org/markup-compatibility/2006" xmlns:a14="http://schemas.microsoft.com/office/drawing/2010/main">
        <mc:Choice Requires="a14">
          <p:sp>
            <p:nvSpPr>
              <p:cNvPr id="5" name="文本框 4"/>
              <p:cNvSpPr txBox="1"/>
              <p:nvPr/>
            </p:nvSpPr>
            <p:spPr>
              <a:xfrm>
                <a:off x="571472" y="1340768"/>
                <a:ext cx="8393016" cy="1877437"/>
              </a:xfrm>
              <a:prstGeom prst="rect">
                <a:avLst/>
              </a:prstGeom>
              <a:noFill/>
            </p:spPr>
            <p:txBody>
              <a:bodyPr wrap="square" rtlCol="0">
                <a:spAutoFit/>
              </a:bodyPr>
              <a:lstStyle/>
              <a:p>
                <a:r>
                  <a:rPr kumimoji="1" lang="zh-CN" altLang="en-US" sz="2400" dirty="0">
                    <a:latin typeface="楷体" panose="02010609060101010101" pitchFamily="49" charset="-122"/>
                    <a:ea typeface="楷体" panose="02010609060101010101" pitchFamily="49" charset="-122"/>
                  </a:rPr>
                  <a:t>例（解集为平面）：求</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𝐴𝑥</m:t>
                    </m:r>
                    <m:r>
                      <a:rPr kumimoji="1" lang="en-US" altLang="zh-CN" sz="2400" b="0" i="1" smtClean="0">
                        <a:latin typeface="Cambria Math" panose="02040503050406030204" pitchFamily="18" charset="0"/>
                        <a:ea typeface="楷体" panose="02010609060101010101" pitchFamily="49" charset="-122"/>
                      </a:rPr>
                      <m:t>=0</m:t>
                    </m:r>
                  </m:oMath>
                </a14:m>
                <a:r>
                  <a:rPr kumimoji="1" lang="zh-CN" altLang="en-US" sz="2400" b="0" dirty="0">
                    <a:latin typeface="楷体" panose="02010609060101010101" pitchFamily="49" charset="-122"/>
                    <a:ea typeface="楷体" panose="02010609060101010101" pitchFamily="49" charset="-122"/>
                  </a:rPr>
                  <a:t>的解集的参数向量形式其中，</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oMath>
                </a14:m>
                <a:r>
                  <a:rPr kumimoji="1" lang="en-US" altLang="zh-CN" sz="2400" b="0" dirty="0">
                    <a:latin typeface="楷体" panose="02010609060101010101" pitchFamily="49" charset="-122"/>
                    <a:ea typeface="楷体" panose="02010609060101010101" pitchFamily="49" charset="-122"/>
                  </a:rPr>
                  <a:t>:</a:t>
                </a:r>
              </a:p>
              <a:p>
                <a:endParaRPr kumimoji="1" lang="en-US" altLang="zh-CN" b="0" dirty="0">
                  <a:latin typeface="楷体" panose="02010609060101010101" pitchFamily="49" charset="-122"/>
                  <a:ea typeface="楷体" panose="02010609060101010101" pitchFamily="49" charset="-122"/>
                </a:endParaRPr>
              </a:p>
              <a:p>
                <a:endParaRPr kumimoji="1" lang="zh-CN" altLang="en-US" dirty="0">
                  <a:latin typeface="楷体" panose="02010609060101010101" pitchFamily="49" charset="-122"/>
                  <a:ea typeface="楷体" panose="02010609060101010101" pitchFamily="49"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71472" y="1340768"/>
                <a:ext cx="8393016" cy="1877437"/>
              </a:xfrm>
              <a:prstGeom prst="rect">
                <a:avLst/>
              </a:prstGeom>
              <a:blipFill rotWithShape="1">
                <a:blip r:embed="rId2"/>
                <a:stretch>
                  <a:fillRect l="-7" t="-15" r="2" b="1"/>
                </a:stretch>
              </a:blipFill>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3399827" y="2168866"/>
            <a:ext cx="2736304" cy="8640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练习</a:t>
            </a:r>
          </a:p>
        </p:txBody>
      </p:sp>
      <mc:AlternateContent xmlns:mc="http://schemas.openxmlformats.org/markup-compatibility/2006" xmlns:a14="http://schemas.microsoft.com/office/drawing/2010/main">
        <mc:Choice Requires="a14">
          <p:sp>
            <p:nvSpPr>
              <p:cNvPr id="5" name="文本框 4"/>
              <p:cNvSpPr txBox="1"/>
              <p:nvPr/>
            </p:nvSpPr>
            <p:spPr>
              <a:xfrm>
                <a:off x="571472" y="1340768"/>
                <a:ext cx="8393016" cy="4462760"/>
              </a:xfrm>
              <a:prstGeom prst="rect">
                <a:avLst/>
              </a:prstGeom>
              <a:noFill/>
            </p:spPr>
            <p:txBody>
              <a:bodyPr wrap="square" rtlCol="0">
                <a:spAutoFit/>
              </a:bodyPr>
              <a:lstStyle/>
              <a:p>
                <a:r>
                  <a:rPr kumimoji="1" lang="zh-CN" altLang="en-US" sz="2400" dirty="0">
                    <a:latin typeface="楷体" panose="02010609060101010101" pitchFamily="49" charset="-122"/>
                    <a:ea typeface="楷体" panose="02010609060101010101" pitchFamily="49" charset="-122"/>
                  </a:rPr>
                  <a:t>例（解集为平面）：</a:t>
                </a:r>
                <a:r>
                  <a:rPr kumimoji="1" lang="zh-CN" altLang="en-US" sz="2400" b="0" dirty="0">
                    <a:latin typeface="楷体" panose="02010609060101010101" pitchFamily="49" charset="-122"/>
                    <a:ea typeface="楷体" panose="02010609060101010101" pitchFamily="49" charset="-122"/>
                  </a:rPr>
                  <a:t>求</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𝐴𝑥</m:t>
                    </m:r>
                    <m:r>
                      <a:rPr kumimoji="1" lang="en-US" altLang="zh-CN" sz="2400" b="0" i="1" smtClean="0">
                        <a:latin typeface="Cambria Math" panose="02040503050406030204" pitchFamily="18" charset="0"/>
                        <a:ea typeface="楷体" panose="02010609060101010101" pitchFamily="49" charset="-122"/>
                      </a:rPr>
                      <m:t>=0</m:t>
                    </m:r>
                  </m:oMath>
                </a14:m>
                <a:r>
                  <a:rPr kumimoji="1" lang="zh-CN" altLang="en-US" sz="2400" b="0" dirty="0">
                    <a:latin typeface="楷体" panose="02010609060101010101" pitchFamily="49" charset="-122"/>
                    <a:ea typeface="楷体" panose="02010609060101010101" pitchFamily="49" charset="-122"/>
                  </a:rPr>
                  <a:t>的解集的参数向量形式其中，</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m:t>
                    </m:r>
                  </m:oMath>
                </a14:m>
                <a:r>
                  <a:rPr kumimoji="1" lang="en-US" altLang="zh-CN" sz="2800" b="0" dirty="0">
                    <a:latin typeface="楷体" panose="02010609060101010101" pitchFamily="49" charset="-122"/>
                    <a:ea typeface="楷体" panose="02010609060101010101" pitchFamily="49" charset="-122"/>
                  </a:rPr>
                  <a:t>:</a:t>
                </a:r>
              </a:p>
              <a:p>
                <a:endParaRPr kumimoji="1" lang="en-US" altLang="zh-CN" b="0" dirty="0">
                  <a:latin typeface="楷体" panose="02010609060101010101" pitchFamily="49" charset="-122"/>
                  <a:ea typeface="楷体" panose="02010609060101010101" pitchFamily="49" charset="-122"/>
                </a:endParaRPr>
              </a:p>
              <a:p>
                <a:endParaRPr kumimoji="1" lang="en-US" altLang="zh-CN" b="0" dirty="0">
                  <a:latin typeface="楷体" panose="02010609060101010101" pitchFamily="49" charset="-122"/>
                  <a:ea typeface="楷体" panose="02010609060101010101" pitchFamily="49" charset="-122"/>
                </a:endParaRPr>
              </a:p>
              <a:p>
                <a:r>
                  <a:rPr kumimoji="1" lang="zh-CN" altLang="en-US" sz="2400" b="0" dirty="0">
                    <a:latin typeface="楷体" panose="02010609060101010101" pitchFamily="49" charset="-122"/>
                    <a:ea typeface="楷体" panose="02010609060101010101" pitchFamily="49" charset="-122"/>
                  </a:rPr>
                  <a:t>解：</a:t>
                </a:r>
                <a:endParaRPr kumimoji="1" lang="en-US" altLang="zh-CN" sz="2400" b="0" dirty="0">
                  <a:latin typeface="楷体" panose="02010609060101010101" pitchFamily="49" charset="-122"/>
                  <a:ea typeface="楷体" panose="02010609060101010101" pitchFamily="49" charset="-122"/>
                </a:endParaRPr>
              </a:p>
              <a:p>
                <a:endParaRPr kumimoji="1" lang="en-US" altLang="zh-CN" sz="2800" b="0" dirty="0">
                  <a:latin typeface="楷体" panose="02010609060101010101" pitchFamily="49" charset="-122"/>
                  <a:ea typeface="楷体" panose="02010609060101010101" pitchFamily="49" charset="-122"/>
                </a:endParaRPr>
              </a:p>
              <a:p>
                <a:endParaRPr kumimoji="1" lang="en-US" altLang="zh-CN" sz="2800" b="0" dirty="0">
                  <a:latin typeface="楷体" panose="02010609060101010101" pitchFamily="49" charset="-122"/>
                  <a:ea typeface="楷体" panose="02010609060101010101" pitchFamily="49" charset="-122"/>
                </a:endParaRPr>
              </a:p>
              <a:p>
                <a:endParaRPr kumimoji="1" lang="en-US" altLang="zh-CN" sz="2800" b="0" dirty="0">
                  <a:latin typeface="楷体" panose="02010609060101010101" pitchFamily="49" charset="-122"/>
                  <a:ea typeface="楷体" panose="02010609060101010101" pitchFamily="49" charset="-122"/>
                </a:endParaRPr>
              </a:p>
              <a:p>
                <a:r>
                  <a:rPr kumimoji="1" lang="zh-CN" altLang="en-US" sz="2400" b="0" dirty="0">
                    <a:latin typeface="楷体" panose="02010609060101010101" pitchFamily="49" charset="-122"/>
                    <a:ea typeface="楷体" panose="02010609060101010101" pitchFamily="49" charset="-122"/>
                  </a:rPr>
                  <a:t>参数向量形式：</a:t>
                </a:r>
                <a:endParaRPr kumimoji="1" lang="en-US" altLang="zh-CN" sz="2400" b="0" dirty="0">
                  <a:latin typeface="楷体" panose="02010609060101010101" pitchFamily="49" charset="-122"/>
                  <a:ea typeface="楷体" panose="02010609060101010101" pitchFamily="49" charset="-122"/>
                </a:endParaRPr>
              </a:p>
              <a:p>
                <a:endParaRPr kumimoji="1" lang="zh-CN" altLang="en-US" dirty="0">
                  <a:latin typeface="楷体" panose="02010609060101010101" pitchFamily="49" charset="-122"/>
                  <a:ea typeface="楷体" panose="02010609060101010101" pitchFamily="49"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71472" y="1340768"/>
                <a:ext cx="8393016" cy="4462760"/>
              </a:xfrm>
              <a:prstGeom prst="rect">
                <a:avLst/>
              </a:prstGeom>
              <a:blipFill rotWithShape="1">
                <a:blip r:embed="rId2"/>
                <a:stretch>
                  <a:fillRect l="-7" t="-6" r="2" b="6"/>
                </a:stretch>
              </a:blipFill>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3399827" y="2168866"/>
            <a:ext cx="2736304" cy="864096"/>
          </a:xfrm>
          <a:prstGeom prst="rect">
            <a:avLst/>
          </a:prstGeom>
        </p:spPr>
      </p:pic>
      <p:pic>
        <p:nvPicPr>
          <p:cNvPr id="10" name="图片 9"/>
          <p:cNvPicPr>
            <a:picLocks noChangeAspect="1"/>
          </p:cNvPicPr>
          <p:nvPr/>
        </p:nvPicPr>
        <p:blipFill>
          <a:blip r:embed="rId4"/>
          <a:stretch>
            <a:fillRect/>
          </a:stretch>
        </p:blipFill>
        <p:spPr>
          <a:xfrm>
            <a:off x="2389871" y="3081046"/>
            <a:ext cx="4756217" cy="855875"/>
          </a:xfrm>
          <a:prstGeom prst="rect">
            <a:avLst/>
          </a:prstGeom>
        </p:spPr>
      </p:pic>
      <p:pic>
        <p:nvPicPr>
          <p:cNvPr id="11" name="图片 10"/>
          <p:cNvPicPr>
            <a:picLocks noChangeAspect="1"/>
          </p:cNvPicPr>
          <p:nvPr/>
        </p:nvPicPr>
        <p:blipFill>
          <a:blip r:embed="rId5"/>
          <a:stretch>
            <a:fillRect/>
          </a:stretch>
        </p:blipFill>
        <p:spPr>
          <a:xfrm>
            <a:off x="3792349" y="3916246"/>
            <a:ext cx="2202244" cy="1143852"/>
          </a:xfrm>
          <a:prstGeom prst="rect">
            <a:avLst/>
          </a:prstGeom>
        </p:spPr>
      </p:pic>
      <p:pic>
        <p:nvPicPr>
          <p:cNvPr id="12" name="图片 11"/>
          <p:cNvPicPr>
            <a:picLocks noChangeAspect="1"/>
          </p:cNvPicPr>
          <p:nvPr/>
        </p:nvPicPr>
        <p:blipFill>
          <a:blip r:embed="rId6"/>
          <a:stretch>
            <a:fillRect/>
          </a:stretch>
        </p:blipFill>
        <p:spPr>
          <a:xfrm>
            <a:off x="2953871" y="5467360"/>
            <a:ext cx="3897517" cy="10579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非齐次系统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400" b="1" dirty="0">
                    <a:latin typeface="楷体" panose="02010609060101010101" pitchFamily="49" charset="-122"/>
                    <a:ea typeface="楷体" panose="02010609060101010101" pitchFamily="49" charset="-122"/>
                  </a:rPr>
                  <a:t>例（解集为直线）</a:t>
                </a:r>
                <a:r>
                  <a:rPr kumimoji="1" lang="zh-CN" altLang="en-US" sz="2400" dirty="0">
                    <a:latin typeface="楷体" panose="02010609060101010101" pitchFamily="49" charset="-122"/>
                    <a:ea typeface="楷体" panose="02010609060101010101" pitchFamily="49" charset="-122"/>
                  </a:rPr>
                  <a:t>：求解</a:t>
                </a:r>
                <a14:m>
                  <m:oMath xmlns:m="http://schemas.openxmlformats.org/officeDocument/2006/math">
                    <m:r>
                      <a:rPr kumimoji="1" lang="en-US" altLang="zh-CN" sz="2400" b="0" i="1" smtClean="0">
                        <a:latin typeface="Cambria Math" panose="02040503050406030204" pitchFamily="18" charset="0"/>
                        <a:ea typeface="楷体" panose="02010609060101010101" pitchFamily="49" charset="-122"/>
                      </a:rPr>
                      <m:t>𝐴𝑥</m:t>
                    </m:r>
                    <m:r>
                      <a:rPr kumimoji="1" lang="en-US" altLang="zh-CN" sz="2400" b="0" i="1" smtClean="0">
                        <a:latin typeface="Cambria Math" panose="02040503050406030204" pitchFamily="18" charset="0"/>
                        <a:ea typeface="楷体" panose="02010609060101010101" pitchFamily="49" charset="-122"/>
                      </a:rPr>
                      <m:t>=</m:t>
                    </m:r>
                    <m:r>
                      <a:rPr kumimoji="1" lang="en-US" altLang="zh-CN" sz="2400" b="0" i="1" smtClean="0">
                        <a:latin typeface="Cambria Math" panose="02040503050406030204" pitchFamily="18" charset="0"/>
                        <a:ea typeface="楷体" panose="02010609060101010101" pitchFamily="49" charset="-122"/>
                      </a:rPr>
                      <m:t>𝑏</m:t>
                    </m:r>
                  </m:oMath>
                </a14:m>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其中：</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8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解：化简增广矩阵：</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800" dirty="0">
                  <a:latin typeface="楷体" panose="02010609060101010101" pitchFamily="49" charset="-122"/>
                  <a:ea typeface="楷体" panose="02010609060101010101" pitchFamily="49" charset="-122"/>
                </a:endParaRPr>
              </a:p>
              <a:p>
                <a:pPr marL="0" indent="0">
                  <a:buNone/>
                </a:pPr>
                <a:endParaRPr kumimoji="1" lang="en-US" altLang="zh-CN" sz="2800" dirty="0">
                  <a:latin typeface="楷体" panose="02010609060101010101" pitchFamily="49" charset="-122"/>
                  <a:ea typeface="楷体" panose="02010609060101010101" pitchFamily="49" charset="-122"/>
                </a:endParaRPr>
              </a:p>
              <a:p>
                <a:pPr marL="0" indent="0">
                  <a:buNone/>
                </a:pPr>
                <a:r>
                  <a:rPr kumimoji="1" lang="zh-CN" altLang="en-US" sz="28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参数方程形式如下：</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zh-CN" altLang="en-US" sz="2800" dirty="0">
                  <a:latin typeface="楷体" panose="02010609060101010101" pitchFamily="49" charset="-122"/>
                  <a:ea typeface="楷体" panose="02010609060101010101" pitchFamily="49"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915816" y="2060848"/>
            <a:ext cx="3770602" cy="720080"/>
          </a:xfrm>
          <a:prstGeom prst="rect">
            <a:avLst/>
          </a:prstGeom>
        </p:spPr>
      </p:pic>
      <p:pic>
        <p:nvPicPr>
          <p:cNvPr id="6" name="图片 5"/>
          <p:cNvPicPr>
            <a:picLocks noChangeAspect="1"/>
          </p:cNvPicPr>
          <p:nvPr/>
        </p:nvPicPr>
        <p:blipFill>
          <a:blip r:embed="rId4"/>
          <a:stretch>
            <a:fillRect/>
          </a:stretch>
        </p:blipFill>
        <p:spPr>
          <a:xfrm>
            <a:off x="2080204" y="3371304"/>
            <a:ext cx="5441826" cy="864095"/>
          </a:xfrm>
          <a:prstGeom prst="rect">
            <a:avLst/>
          </a:prstGeom>
        </p:spPr>
      </p:pic>
      <p:pic>
        <p:nvPicPr>
          <p:cNvPr id="7" name="图片 6"/>
          <p:cNvPicPr>
            <a:picLocks noChangeAspect="1"/>
          </p:cNvPicPr>
          <p:nvPr/>
        </p:nvPicPr>
        <p:blipFill>
          <a:blip r:embed="rId5"/>
          <a:stretch>
            <a:fillRect/>
          </a:stretch>
        </p:blipFill>
        <p:spPr>
          <a:xfrm>
            <a:off x="2699792" y="4941168"/>
            <a:ext cx="2880320" cy="8702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mn-ea"/>
              </a:rPr>
              <a:t>非齐次系统</a:t>
            </a:r>
            <a:endParaRPr lang="zh-CN" altLang="en-US"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1835696" y="4430768"/>
            <a:ext cx="5295870" cy="2238592"/>
          </a:xfrm>
          <a:prstGeom prst="rect">
            <a:avLst/>
          </a:prstGeom>
        </p:spPr>
      </p:pic>
      <p:sp>
        <p:nvSpPr>
          <p:cNvPr id="3" name="内容占位符 2"/>
          <p:cNvSpPr>
            <a:spLocks noGrp="1"/>
          </p:cNvSpPr>
          <p:nvPr>
            <p:ph idx="1"/>
          </p:nvPr>
        </p:nvSpPr>
        <p:spPr>
          <a:xfrm>
            <a:off x="457200" y="1244600"/>
            <a:ext cx="8229600" cy="5328592"/>
          </a:xfrm>
        </p:spPr>
        <p:txBody>
          <a:bodyPr/>
          <a:lstStyle/>
          <a:p>
            <a:pPr marL="0" indent="0">
              <a:buNone/>
            </a:pPr>
            <a:r>
              <a:rPr kumimoji="1" lang="zh-CN" altLang="en-US" sz="2400" dirty="0">
                <a:latin typeface="楷体" panose="02010609060101010101" pitchFamily="49" charset="-122"/>
                <a:ea typeface="楷体" panose="02010609060101010101" pitchFamily="49" charset="-122"/>
              </a:rPr>
              <a:t>将上述系统改写成向量形式（齐次解</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特解）：</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我们称其为解集的参数向量形式，记作：</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解集的图像为：</a:t>
            </a:r>
            <a:endParaRPr kumimoji="1" lang="en-US" altLang="zh-CN" sz="24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2521259" y="1772816"/>
            <a:ext cx="3613274" cy="763178"/>
          </a:xfrm>
          <a:prstGeom prst="rect">
            <a:avLst/>
          </a:prstGeom>
        </p:spPr>
      </p:pic>
      <p:pic>
        <p:nvPicPr>
          <p:cNvPr id="7" name="图片 6"/>
          <p:cNvPicPr>
            <a:picLocks noChangeAspect="1"/>
          </p:cNvPicPr>
          <p:nvPr/>
        </p:nvPicPr>
        <p:blipFill>
          <a:blip r:embed="rId4"/>
          <a:stretch>
            <a:fillRect/>
          </a:stretch>
        </p:blipFill>
        <p:spPr>
          <a:xfrm>
            <a:off x="2843808" y="3136041"/>
            <a:ext cx="2680145" cy="73037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U3MjAzOGI1ZWM1NjI3YTE0MjIzZDIwNTMwM2NhZjEifQ=="/>
</p:tagLst>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3054</Words>
  <Application>Microsoft Office PowerPoint</Application>
  <PresentationFormat>全屏显示(4:3)</PresentationFormat>
  <Paragraphs>385</Paragraphs>
  <Slides>50</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KaiTi</vt:lpstr>
      <vt:lpstr>KaiTi</vt:lpstr>
      <vt:lpstr>Arial</vt:lpstr>
      <vt:lpstr>Arial Black</vt:lpstr>
      <vt:lpstr>Calibri</vt:lpstr>
      <vt:lpstr>Cambria Math</vt:lpstr>
      <vt:lpstr>Times New Roman</vt:lpstr>
      <vt:lpstr>Wingdings</vt:lpstr>
      <vt:lpstr>CAS</vt:lpstr>
      <vt:lpstr>人工智能数学基础</vt:lpstr>
      <vt:lpstr>2.线性方程组：几何</vt:lpstr>
      <vt:lpstr>2.4 解集</vt:lpstr>
      <vt:lpstr>解集的参数化表示</vt:lpstr>
      <vt:lpstr>解集的参数化表示</vt:lpstr>
      <vt:lpstr>练习</vt:lpstr>
      <vt:lpstr>练习</vt:lpstr>
      <vt:lpstr>非齐次系统</vt:lpstr>
      <vt:lpstr>非齐次系统</vt:lpstr>
      <vt:lpstr>解集与列空间</vt:lpstr>
      <vt:lpstr>2.5 线性独立</vt:lpstr>
      <vt:lpstr>线性独立</vt:lpstr>
      <vt:lpstr>线性独立</vt:lpstr>
      <vt:lpstr>线性独立</vt:lpstr>
      <vt:lpstr>线性独立</vt:lpstr>
      <vt:lpstr>有主元的列线性独立</vt:lpstr>
      <vt:lpstr>有主元的列线性独立</vt:lpstr>
      <vt:lpstr>有主元的列线性独立</vt:lpstr>
      <vt:lpstr>2.6 子空间：向量空间</vt:lpstr>
      <vt:lpstr>向量子空间</vt:lpstr>
      <vt:lpstr>小例</vt:lpstr>
      <vt:lpstr>练习</vt:lpstr>
      <vt:lpstr>练习</vt:lpstr>
      <vt:lpstr>子空间与张成空间</vt:lpstr>
      <vt:lpstr>子空间与零空间</vt:lpstr>
      <vt:lpstr>子空间与零空间</vt:lpstr>
      <vt:lpstr>2.7 基和维度</vt:lpstr>
      <vt:lpstr>生成集 </vt:lpstr>
      <vt:lpstr>基</vt:lpstr>
      <vt:lpstr>基与生成集</vt:lpstr>
      <vt:lpstr>标准基</vt:lpstr>
      <vt:lpstr>标准基与基 </vt:lpstr>
      <vt:lpstr>空间维数</vt:lpstr>
      <vt:lpstr>基的计算</vt:lpstr>
      <vt:lpstr>基的计算</vt:lpstr>
      <vt:lpstr>基的计算</vt:lpstr>
      <vt:lpstr>基定理</vt:lpstr>
      <vt:lpstr>2.8 基与坐标系</vt:lpstr>
      <vt:lpstr>基与坐标系</vt:lpstr>
      <vt:lpstr>基与坐标系</vt:lpstr>
      <vt:lpstr>基与坐标系</vt:lpstr>
      <vt:lpstr>基与坐标系</vt:lpstr>
      <vt:lpstr>基与坐标系</vt:lpstr>
      <vt:lpstr>基与坐标系</vt:lpstr>
      <vt:lpstr>2.9 矩阵的秩</vt:lpstr>
      <vt:lpstr>矩阵的秩</vt:lpstr>
      <vt:lpstr>秩定理</vt:lpstr>
      <vt:lpstr>解线性方程组与秩</vt:lpstr>
      <vt:lpstr>练习：</vt:lpstr>
      <vt:lpstr>练习：</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zihe wang</cp:lastModifiedBy>
  <cp:revision>6620</cp:revision>
  <cp:lastPrinted>2020-07-30T01:34:00Z</cp:lastPrinted>
  <dcterms:created xsi:type="dcterms:W3CDTF">2009-06-29T05:49:00Z</dcterms:created>
  <dcterms:modified xsi:type="dcterms:W3CDTF">2024-09-29T06:51:17Z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C4F9617ABC2441A5A91006B3AC87CAF5_12</vt:lpwstr>
  </property>
  <property fmtid="{D5CDD505-2E9C-101B-9397-08002B2CF9AE}" pid="4" name="KSOProductBuildVer">
    <vt:lpwstr>2052-12.1.0.18276</vt:lpwstr>
  </property>
</Properties>
</file>